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58"/>
  </p:notesMasterIdLst>
  <p:sldIdLst>
    <p:sldId id="375" r:id="rId2"/>
    <p:sldId id="426" r:id="rId3"/>
    <p:sldId id="427" r:id="rId4"/>
    <p:sldId id="428" r:id="rId5"/>
    <p:sldId id="429" r:id="rId6"/>
    <p:sldId id="430" r:id="rId7"/>
    <p:sldId id="431" r:id="rId8"/>
    <p:sldId id="432" r:id="rId9"/>
    <p:sldId id="482" r:id="rId10"/>
    <p:sldId id="433" r:id="rId11"/>
    <p:sldId id="434" r:id="rId12"/>
    <p:sldId id="435" r:id="rId13"/>
    <p:sldId id="436" r:id="rId14"/>
    <p:sldId id="437" r:id="rId15"/>
    <p:sldId id="440" r:id="rId16"/>
    <p:sldId id="441" r:id="rId17"/>
    <p:sldId id="442" r:id="rId18"/>
    <p:sldId id="443" r:id="rId19"/>
    <p:sldId id="444" r:id="rId20"/>
    <p:sldId id="445" r:id="rId21"/>
    <p:sldId id="446" r:id="rId22"/>
    <p:sldId id="447" r:id="rId23"/>
    <p:sldId id="439" r:id="rId24"/>
    <p:sldId id="448" r:id="rId25"/>
    <p:sldId id="450" r:id="rId26"/>
    <p:sldId id="451" r:id="rId27"/>
    <p:sldId id="452" r:id="rId28"/>
    <p:sldId id="438" r:id="rId29"/>
    <p:sldId id="470" r:id="rId30"/>
    <p:sldId id="460" r:id="rId31"/>
    <p:sldId id="449" r:id="rId32"/>
    <p:sldId id="453" r:id="rId33"/>
    <p:sldId id="454" r:id="rId34"/>
    <p:sldId id="455" r:id="rId35"/>
    <p:sldId id="456" r:id="rId36"/>
    <p:sldId id="457" r:id="rId37"/>
    <p:sldId id="458" r:id="rId38"/>
    <p:sldId id="459" r:id="rId39"/>
    <p:sldId id="461" r:id="rId40"/>
    <p:sldId id="462" r:id="rId41"/>
    <p:sldId id="481" r:id="rId42"/>
    <p:sldId id="476" r:id="rId43"/>
    <p:sldId id="477" r:id="rId44"/>
    <p:sldId id="463" r:id="rId45"/>
    <p:sldId id="474" r:id="rId46"/>
    <p:sldId id="475" r:id="rId47"/>
    <p:sldId id="480" r:id="rId48"/>
    <p:sldId id="464" r:id="rId49"/>
    <p:sldId id="465" r:id="rId50"/>
    <p:sldId id="466" r:id="rId51"/>
    <p:sldId id="467" r:id="rId52"/>
    <p:sldId id="468" r:id="rId53"/>
    <p:sldId id="469" r:id="rId54"/>
    <p:sldId id="471" r:id="rId55"/>
    <p:sldId id="472" r:id="rId56"/>
    <p:sldId id="424" r:id="rId57"/>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882" autoAdjust="0"/>
    <p:restoredTop sz="94660"/>
  </p:normalViewPr>
  <p:slideViewPr>
    <p:cSldViewPr>
      <p:cViewPr varScale="1">
        <p:scale>
          <a:sx n="65" d="100"/>
          <a:sy n="65" d="100"/>
        </p:scale>
        <p:origin x="-664" y="-64"/>
      </p:cViewPr>
      <p:guideLst>
        <p:guide orient="horz" pos="288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5BB347CF-F8F8-4341-9CC9-98B69D4806CB}" type="datetimeFigureOut">
              <a:rPr lang="en-US" smtClean="0"/>
              <a:pPr/>
              <a:t>2/12/2024</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22223276-823D-43BC-B33F-1C5F23CCF2A6}" type="slidenum">
              <a:rPr lang="en-US" smtClean="0"/>
              <a:pPr/>
              <a:t>‹#›</a:t>
            </a:fld>
            <a:endParaRPr lang="en-US"/>
          </a:p>
        </p:txBody>
      </p:sp>
    </p:spTree>
    <p:extLst>
      <p:ext uri="{BB962C8B-B14F-4D97-AF65-F5344CB8AC3E}">
        <p14:creationId xmlns:p14="http://schemas.microsoft.com/office/powerpoint/2010/main" xmlns="" val="3032996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2223276-823D-43BC-B33F-1C5F23CCF2A6}" type="slidenum">
              <a:rPr lang="en-US" smtClean="0"/>
              <a:pPr/>
              <a:t>1</a:t>
            </a:fld>
            <a:endParaRPr lang="en-US"/>
          </a:p>
        </p:txBody>
      </p:sp>
    </p:spTree>
    <p:extLst>
      <p:ext uri="{BB962C8B-B14F-4D97-AF65-F5344CB8AC3E}">
        <p14:creationId xmlns:p14="http://schemas.microsoft.com/office/powerpoint/2010/main" xmlns="" val="3492654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ctrTitle"/>
          </p:nvPr>
        </p:nvSpPr>
        <p:spPr>
          <a:xfrm>
            <a:off x="1522810" y="1905000"/>
            <a:ext cx="9146383" cy="2667000"/>
          </a:xfrm>
        </p:spPr>
        <p:txBody>
          <a:bodyPr>
            <a:noAutofit/>
          </a:bodyPr>
          <a:lstStyle>
            <a:lvl1pPr>
              <a:defRPr sz="4050"/>
            </a:lvl1pPr>
          </a:lstStyle>
          <a:p>
            <a:r>
              <a:rPr lang="en-US" smtClean="0"/>
              <a:t>Click to edit Master title style</a:t>
            </a:r>
            <a:endParaRPr/>
          </a:p>
        </p:txBody>
      </p:sp>
      <p:sp>
        <p:nvSpPr>
          <p:cNvPr id="3" name="Subtitle 2"/>
          <p:cNvSpPr>
            <a:spLocks noGrp="1"/>
          </p:cNvSpPr>
          <p:nvPr>
            <p:ph type="subTitle" idx="1"/>
          </p:nvPr>
        </p:nvSpPr>
        <p:spPr>
          <a:xfrm>
            <a:off x="1522811" y="5105400"/>
            <a:ext cx="9146381" cy="1066800"/>
          </a:xfrm>
        </p:spPr>
        <p:txBody>
          <a:bodyPr/>
          <a:lstStyle>
            <a:lvl1pPr marL="0" indent="0" algn="l">
              <a:spcBef>
                <a:spcPts val="0"/>
              </a:spcBef>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xmlns="" val="2329947292"/>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4"/>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5"/>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6"/>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467612">
              <a:defRPr/>
            </a:lvl6pPr>
            <a:lvl7pPr marL="1467612">
              <a:defRPr/>
            </a:lvl7pPr>
            <a:lvl8pPr marL="1467612">
              <a:defRPr/>
            </a:lvl8pPr>
            <a:lvl9pPr marL="146761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03347053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rot="5400000">
            <a:off x="6867791" y="3472657"/>
            <a:ext cx="6491287" cy="63500"/>
            <a:chOff x="1522413" y="1514475"/>
            <a:chExt cx="10569575" cy="64008"/>
          </a:xfrm>
        </p:grpSpPr>
        <p:sp>
          <p:nvSpPr>
            <p:cNvPr id="5" name="Freeform 10"/>
            <p:cNvSpPr>
              <a:spLocks/>
            </p:cNvSpPr>
            <p:nvPr/>
          </p:nvSpPr>
          <p:spPr bwMode="invGray">
            <a:xfrm>
              <a:off x="12027367" y="1527277"/>
              <a:ext cx="64621" cy="6401"/>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97" y="1533678"/>
              <a:ext cx="18093"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0290" y="1533678"/>
              <a:ext cx="41358" cy="6400"/>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0916" y="1527277"/>
              <a:ext cx="43942" cy="4267"/>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10236" y="1533677"/>
              <a:ext cx="41358" cy="2133"/>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4102" y="1537945"/>
              <a:ext cx="77546" cy="4267"/>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5483" y="1523009"/>
              <a:ext cx="38772" cy="4267"/>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220" y="1523009"/>
              <a:ext cx="93056" cy="6401"/>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616" y="1525143"/>
              <a:ext cx="33604" cy="4267"/>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2011" y="1529410"/>
              <a:ext cx="28433" cy="4267"/>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1333" y="1533679"/>
              <a:ext cx="36188"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445" y="1533679"/>
              <a:ext cx="5170"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1255" y="1537945"/>
              <a:ext cx="72377" cy="8534"/>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3709" y="1535811"/>
              <a:ext cx="46528" cy="4267"/>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5615" y="1540079"/>
              <a:ext cx="18095" cy="2134"/>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1955" y="1531543"/>
              <a:ext cx="85302" cy="4267"/>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710" y="1533679"/>
              <a:ext cx="5170"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243" y="1533679"/>
              <a:ext cx="5170"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333" y="1535811"/>
              <a:ext cx="43944" cy="2134"/>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9580" y="1531544"/>
              <a:ext cx="31019" cy="2134"/>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8957" y="1531544"/>
              <a:ext cx="517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276" y="1533677"/>
              <a:ext cx="28433" cy="2133"/>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8168" y="1535811"/>
              <a:ext cx="188695" cy="23470"/>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7411" y="1529410"/>
              <a:ext cx="93056" cy="4267"/>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0468" y="1531544"/>
              <a:ext cx="136998" cy="12802"/>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6086" y="1552880"/>
              <a:ext cx="7754" cy="0"/>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3710" y="1544346"/>
              <a:ext cx="118904" cy="10669"/>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333" y="1544345"/>
              <a:ext cx="69793" cy="4267"/>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3469" y="1529412"/>
              <a:ext cx="38774" cy="6400"/>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5922" y="1531544"/>
              <a:ext cx="23265" cy="2134"/>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8460" y="1567815"/>
              <a:ext cx="20679" cy="2133"/>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6139" y="1565681"/>
              <a:ext cx="10340"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51359" y="1520876"/>
              <a:ext cx="62037" cy="8534"/>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7429" y="1546480"/>
              <a:ext cx="28434" cy="4267"/>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7977" y="1565681"/>
              <a:ext cx="38772" cy="2134"/>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10073" y="1567816"/>
              <a:ext cx="36188" cy="4267"/>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5025" y="1531543"/>
              <a:ext cx="62037" cy="4267"/>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7914" y="1527277"/>
              <a:ext cx="18093" cy="2134"/>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5234" y="1527276"/>
              <a:ext cx="69791" cy="4267"/>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214" y="1561414"/>
              <a:ext cx="7754" cy="2134"/>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2806" y="1523009"/>
              <a:ext cx="33604" cy="2134"/>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2473" y="1531544"/>
              <a:ext cx="18093" cy="2134"/>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7773" y="1544345"/>
              <a:ext cx="7755" cy="4267"/>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537" y="1555014"/>
              <a:ext cx="5170" cy="2133"/>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7644" y="1531544"/>
              <a:ext cx="23263"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5736" y="1531544"/>
              <a:ext cx="20679" cy="2134"/>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624" y="1531544"/>
              <a:ext cx="31019" cy="0"/>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1783" y="1555013"/>
              <a:ext cx="20679" cy="2133"/>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7440" y="1567816"/>
              <a:ext cx="2584" cy="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233" y="1559282"/>
              <a:ext cx="67207" cy="14935"/>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1185" y="1514474"/>
              <a:ext cx="9564057"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995" y="1559281"/>
              <a:ext cx="10340" cy="4267"/>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3337" y="1567816"/>
              <a:ext cx="5170" cy="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2541" y="1569949"/>
              <a:ext cx="25849" cy="2134"/>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7566" y="1531544"/>
              <a:ext cx="38772" cy="2134"/>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29449" y="1555014"/>
              <a:ext cx="43942" cy="2133"/>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527" y="1542213"/>
              <a:ext cx="59453" cy="6400"/>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7149" y="1544345"/>
              <a:ext cx="28433" cy="2134"/>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059" y="1527277"/>
              <a:ext cx="103395" cy="10669"/>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39943" y="1550747"/>
              <a:ext cx="25849" cy="4267"/>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0906" y="1550747"/>
              <a:ext cx="59453" cy="2133"/>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360" y="1550748"/>
              <a:ext cx="36188" cy="0"/>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227" y="1555015"/>
              <a:ext cx="46528"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250" y="1548612"/>
              <a:ext cx="62037" cy="4267"/>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4192" y="1559281"/>
              <a:ext cx="23265" cy="6400"/>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2911" y="1565681"/>
              <a:ext cx="116320" cy="2134"/>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0842" y="1546480"/>
              <a:ext cx="12925" cy="8534"/>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360" y="1567816"/>
              <a:ext cx="98225" cy="8534"/>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5641" y="1567816"/>
              <a:ext cx="18095" cy="2133"/>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7034" y="1516609"/>
              <a:ext cx="38774" cy="4267"/>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20876"/>
              <a:ext cx="31019" cy="64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50816" y="1576350"/>
              <a:ext cx="33603" cy="213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273" y="1567816"/>
              <a:ext cx="15509" cy="6400"/>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8351" y="1572082"/>
              <a:ext cx="62037" cy="4267"/>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Vertical Title 1"/>
          <p:cNvSpPr>
            <a:spLocks noGrp="1"/>
          </p:cNvSpPr>
          <p:nvPr>
            <p:ph type="title" orient="vert"/>
          </p:nvPr>
        </p:nvSpPr>
        <p:spPr>
          <a:xfrm>
            <a:off x="10364311" y="274642"/>
            <a:ext cx="1371957" cy="590174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8173" y="277816"/>
            <a:ext cx="9146383" cy="5898573"/>
          </a:xfrm>
        </p:spPr>
        <p:txBody>
          <a:bodyPr vert="eaVert"/>
          <a:lstStyle>
            <a:lvl5pPr>
              <a:defRPr/>
            </a:lvl5pPr>
            <a:lvl6pPr marL="946404" indent="0">
              <a:buNone/>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606169520"/>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6233" y="304801"/>
            <a:ext cx="10668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556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12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12800" y="6245225"/>
            <a:ext cx="2641600" cy="476250"/>
          </a:xfrm>
        </p:spPr>
        <p:txBody>
          <a:bodyPr/>
          <a:lstStyle>
            <a:lvl1pPr>
              <a:defRPr/>
            </a:lvl1pPr>
          </a:lstStyle>
          <a:p>
            <a:fld id="{1D8BD707-D9CF-40AE-B4C6-C98DA3205C09}" type="datetimeFigureOut">
              <a:rPr lang="en-US" smtClean="0"/>
              <a:pPr/>
              <a:t>2/12/2024</a:t>
            </a:fld>
            <a:endParaRPr lang="en-US"/>
          </a:p>
        </p:txBody>
      </p:sp>
      <p:sp>
        <p:nvSpPr>
          <p:cNvPr id="6" name="Footer Placeholder 5"/>
          <p:cNvSpPr>
            <a:spLocks noGrp="1"/>
          </p:cNvSpPr>
          <p:nvPr>
            <p:ph type="ftr" sz="quarter" idx="11"/>
          </p:nvPr>
        </p:nvSpPr>
        <p:spPr>
          <a:xfrm>
            <a:off x="4165600" y="6245225"/>
            <a:ext cx="38608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8737600" y="6245225"/>
            <a:ext cx="2641600" cy="476250"/>
          </a:xfrm>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4234009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idx="1"/>
          </p:nvPr>
        </p:nvSpPr>
        <p:spPr/>
        <p:txBody>
          <a:bodyPr/>
          <a:lstStyle>
            <a:lvl2pPr marL="411480">
              <a:defRPr/>
            </a:lvl2pPr>
            <a:lvl3pPr marL="582930">
              <a:defRPr/>
            </a:lvl3pPr>
            <a:lvl4pPr marL="754380">
              <a:defRPr/>
            </a:lvl4pPr>
            <a:lvl5pPr marL="925830">
              <a:defRPr/>
            </a:lvl5pPr>
            <a:lvl6pPr marL="1097280">
              <a:defRPr baseline="0"/>
            </a:lvl6pPr>
            <a:lvl7pPr marL="1268730">
              <a:defRPr baseline="0"/>
            </a:lvl7pPr>
            <a:lvl8pPr marL="1440180">
              <a:defRPr baseline="0"/>
            </a:lvl8pPr>
            <a:lvl9pPr marL="1611630">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3615698426"/>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0" y="1905000"/>
            <a:ext cx="9146383" cy="2667000"/>
          </a:xfrm>
        </p:spPr>
        <p:txBody>
          <a:bodyPr>
            <a:noAutofit/>
          </a:bodyPr>
          <a:lstStyle>
            <a:lvl1pPr algn="l">
              <a:defRPr sz="3300" b="0" cap="none" baseline="0"/>
            </a:lvl1pPr>
          </a:lstStyle>
          <a:p>
            <a:r>
              <a:rPr lang="en-US" smtClean="0"/>
              <a:t>Click to edit Master title style</a:t>
            </a:r>
            <a:endParaRPr/>
          </a:p>
        </p:txBody>
      </p:sp>
      <p:sp>
        <p:nvSpPr>
          <p:cNvPr id="3" name="Text Placeholder 2"/>
          <p:cNvSpPr>
            <a:spLocks noGrp="1"/>
          </p:cNvSpPr>
          <p:nvPr>
            <p:ph type="body" idx="1"/>
          </p:nvPr>
        </p:nvSpPr>
        <p:spPr>
          <a:xfrm>
            <a:off x="1522811" y="5102528"/>
            <a:ext cx="9146381" cy="1069675"/>
          </a:xfrm>
        </p:spPr>
        <p:txBody>
          <a:bodyPr anchor="t"/>
          <a:lstStyle>
            <a:lvl1pPr marL="0" indent="0">
              <a:spcBef>
                <a:spcPts val="0"/>
              </a:spcBef>
              <a:buNone/>
              <a:defRPr sz="18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128" name="Footer Placeholder 4"/>
          <p:cNvSpPr>
            <a:spLocks noGrp="1"/>
          </p:cNvSpPr>
          <p:nvPr>
            <p:ph type="ftr" sz="quarter" idx="10"/>
          </p:nvPr>
        </p:nvSpPr>
        <p:spPr/>
        <p:txBody>
          <a:bodyPr/>
          <a:lstStyle>
            <a:lvl1pPr>
              <a:defRPr/>
            </a:lvl1pPr>
          </a:lstStyle>
          <a:p>
            <a:endParaRPr lang="en-US"/>
          </a:p>
        </p:txBody>
      </p:sp>
      <p:sp>
        <p:nvSpPr>
          <p:cNvPr id="129"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130"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944247086"/>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line" descr="Line graphic"/>
          <p:cNvGrpSpPr>
            <a:grpSpLocks/>
          </p:cNvGrpSpPr>
          <p:nvPr/>
        </p:nvGrpSpPr>
        <p:grpSpPr bwMode="auto">
          <a:xfrm>
            <a:off x="1521884" y="1514475"/>
            <a:ext cx="10572749" cy="63500"/>
            <a:chOff x="1522413" y="1514475"/>
            <a:chExt cx="10569575" cy="64008"/>
          </a:xfrm>
        </p:grpSpPr>
        <p:sp>
          <p:nvSpPr>
            <p:cNvPr id="6"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7"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8"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9"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2"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3"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4"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5"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6"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7"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9"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0"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1"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3"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4"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5"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7"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8"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9"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0"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1"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2"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3"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4"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5"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6"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7"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8"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9"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0"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2"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4"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5"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0"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2"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3"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4"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5"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6"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7"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9"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1"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3"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4"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5"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6"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7"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8"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9"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1"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3"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4"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5"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6"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7"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8"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9"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sz="half" idx="1"/>
          </p:nvPr>
        </p:nvSpPr>
        <p:spPr>
          <a:xfrm>
            <a:off x="1522810" y="1905000"/>
            <a:ext cx="4420751"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48443" y="1905000"/>
            <a:ext cx="4420749"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0" name="Footer Placeholder 5"/>
          <p:cNvSpPr>
            <a:spLocks noGrp="1"/>
          </p:cNvSpPr>
          <p:nvPr>
            <p:ph type="ftr" sz="quarter" idx="10"/>
          </p:nvPr>
        </p:nvSpPr>
        <p:spPr/>
        <p:txBody>
          <a:bodyPr/>
          <a:lstStyle>
            <a:lvl1pPr>
              <a:defRPr/>
            </a:lvl1pPr>
          </a:lstStyle>
          <a:p>
            <a:endParaRPr lang="en-US"/>
          </a:p>
        </p:txBody>
      </p:sp>
      <p:sp>
        <p:nvSpPr>
          <p:cNvPr id="81"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2"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762675884"/>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line" descr="Line graphic"/>
          <p:cNvGrpSpPr>
            <a:grpSpLocks/>
          </p:cNvGrpSpPr>
          <p:nvPr/>
        </p:nvGrpSpPr>
        <p:grpSpPr bwMode="auto">
          <a:xfrm>
            <a:off x="1521884" y="1514475"/>
            <a:ext cx="10572749" cy="63500"/>
            <a:chOff x="1522413" y="1514475"/>
            <a:chExt cx="10569575" cy="64008"/>
          </a:xfrm>
        </p:grpSpPr>
        <p:sp>
          <p:nvSpPr>
            <p:cNvPr id="8" name="Freeform 7"/>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9" name="Freeform 8"/>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10" name="Freeform 9"/>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2"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3"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4"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5"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6"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7"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8"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9"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2"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3"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4"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5"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6"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7"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8"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9"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30"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31"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2"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3"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4"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5"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7"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8"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9"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40"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41"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2"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4"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5"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6"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7"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51"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2"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3"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4"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5"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6"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7"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8"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9"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61"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3"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4"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5"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7"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8"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9"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70"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71"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3"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4"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5"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6"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7"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8"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9"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80"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81"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22810"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522810" y="2819402"/>
            <a:ext cx="4417703" cy="3352801"/>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51489"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251489" y="2819402"/>
            <a:ext cx="4417703" cy="3352801"/>
          </a:xfrm>
        </p:spPr>
        <p:txBody>
          <a:bodyPr/>
          <a:lstStyle>
            <a:lvl1pPr>
              <a:defRPr sz="1800"/>
            </a:lvl1pPr>
            <a:lvl2pPr>
              <a:defRPr sz="1500"/>
            </a:lvl2pPr>
            <a:lvl3pPr>
              <a:defRPr sz="1350"/>
            </a:lvl3pPr>
            <a:lvl4pPr>
              <a:defRPr sz="1200"/>
            </a:lvl4pPr>
            <a:lvl5pPr marL="1467612">
              <a:defRPr sz="1200"/>
            </a:lvl5pPr>
            <a:lvl6pPr marL="1467612">
              <a:defRPr sz="1200"/>
            </a:lvl6pPr>
            <a:lvl7pPr marL="1467612">
              <a:defRPr sz="1200"/>
            </a:lvl7pPr>
            <a:lvl8pPr marL="1467612">
              <a:defRPr sz="1200"/>
            </a:lvl8pPr>
            <a:lvl9pPr marL="1467612">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2" name="Footer Placeholder 7"/>
          <p:cNvSpPr>
            <a:spLocks noGrp="1"/>
          </p:cNvSpPr>
          <p:nvPr>
            <p:ph type="ftr" sz="quarter" idx="10"/>
          </p:nvPr>
        </p:nvSpPr>
        <p:spPr/>
        <p:txBody>
          <a:bodyPr/>
          <a:lstStyle>
            <a:lvl1pPr>
              <a:defRPr/>
            </a:lvl1pPr>
          </a:lstStyle>
          <a:p>
            <a:endParaRPr lang="en-US"/>
          </a:p>
        </p:txBody>
      </p:sp>
      <p:sp>
        <p:nvSpPr>
          <p:cNvPr id="83" name="Date Placeholder 6"/>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4" name="Slide Number Placeholder 8"/>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73593226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line" descr="Line graphic"/>
          <p:cNvGrpSpPr>
            <a:grpSpLocks/>
          </p:cNvGrpSpPr>
          <p:nvPr/>
        </p:nvGrpSpPr>
        <p:grpSpPr bwMode="auto">
          <a:xfrm>
            <a:off x="1521884" y="1514475"/>
            <a:ext cx="10572749" cy="63500"/>
            <a:chOff x="1522413" y="1514475"/>
            <a:chExt cx="10569575" cy="64008"/>
          </a:xfrm>
        </p:grpSpPr>
        <p:sp>
          <p:nvSpPr>
            <p:cNvPr id="4"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5"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6"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7"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8"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0"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1"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2"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3"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4"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5"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6"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8"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19"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2"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3"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4"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6"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7"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8"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29"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0"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1"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2"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3"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4"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5"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6"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7"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8"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39"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0"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2"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4"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7"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1"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2"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3"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4"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5"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6"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7"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59"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2"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3"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4"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5"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6"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7"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8"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69"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1"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2"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3"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4"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5"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6"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7"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78" name="Footer Placeholder 3"/>
          <p:cNvSpPr>
            <a:spLocks noGrp="1"/>
          </p:cNvSpPr>
          <p:nvPr>
            <p:ph type="ftr" sz="quarter" idx="10"/>
          </p:nvPr>
        </p:nvSpPr>
        <p:spPr/>
        <p:txBody>
          <a:bodyPr/>
          <a:lstStyle>
            <a:lvl1pPr>
              <a:defRPr/>
            </a:lvl1pPr>
          </a:lstStyle>
          <a:p>
            <a:endParaRPr lang="en-US"/>
          </a:p>
        </p:txBody>
      </p:sp>
      <p:sp>
        <p:nvSpPr>
          <p:cNvPr id="79" name="Date Placeholder 2"/>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0" name="Slide Number Placeholder 4"/>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362848725"/>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endParaRPr lang="en-US"/>
          </a:p>
        </p:txBody>
      </p:sp>
      <p:sp>
        <p:nvSpPr>
          <p:cNvPr id="3"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4"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583992787"/>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a:off x="44196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1522809" y="3429000"/>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Content Placeholder 2"/>
          <p:cNvSpPr>
            <a:spLocks noGrp="1"/>
          </p:cNvSpPr>
          <p:nvPr>
            <p:ph idx="1"/>
          </p:nvPr>
        </p:nvSpPr>
        <p:spPr>
          <a:xfrm>
            <a:off x="4711250" y="1905000"/>
            <a:ext cx="5670757" cy="4038600"/>
          </a:xfrm>
        </p:spPr>
        <p:txBody>
          <a:bodyPr/>
          <a:lstStyle>
            <a:lvl1pPr>
              <a:defRPr sz="1800"/>
            </a:lvl1pPr>
            <a:lvl2pPr>
              <a:defRPr sz="1500"/>
            </a:lvl2pPr>
            <a:lvl3pPr>
              <a:defRPr sz="1350"/>
            </a:lvl3pPr>
            <a:lvl4pPr>
              <a:defRPr sz="1200"/>
            </a:lvl4pPr>
            <a:lvl5pPr>
              <a:defRPr sz="1200"/>
            </a:lvl5pPr>
            <a:lvl6pPr>
              <a:defRPr sz="1200"/>
            </a:lvl6pPr>
            <a:lvl7pPr>
              <a:defRPr sz="1200" baseline="0"/>
            </a:lvl7pPr>
            <a:lvl8pPr>
              <a:defRPr sz="1200" baseline="0"/>
            </a:lvl8pPr>
            <a:lvl9pPr>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245420102"/>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flipH="1">
            <a:off x="14478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2"/>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3"/>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4"/>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5"/>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6"/>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17"/>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18"/>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19"/>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0"/>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1"/>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2"/>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3"/>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4"/>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5"/>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6"/>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27"/>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28"/>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29"/>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0"/>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1"/>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2"/>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3"/>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4"/>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5"/>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6"/>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37"/>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38"/>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39"/>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0"/>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1"/>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2"/>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3"/>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4"/>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5"/>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6"/>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47"/>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48"/>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49"/>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0"/>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1"/>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2"/>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3"/>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4"/>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5"/>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6"/>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57"/>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58"/>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59"/>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0"/>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1"/>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2"/>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3"/>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4"/>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5"/>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6"/>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67"/>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68"/>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69"/>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0"/>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1"/>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2"/>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3"/>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4"/>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5"/>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6"/>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77"/>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78"/>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79"/>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0"/>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1"/>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2"/>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746294" y="1884311"/>
            <a:ext cx="5670757" cy="4041648"/>
          </a:xfrm>
          <a:solidFill>
            <a:schemeClr val="bg1"/>
          </a:solidFill>
        </p:spPr>
        <p:txBody>
          <a:bodyPr tIns="914400"/>
          <a:lstStyle>
            <a:lvl1pPr marL="0" indent="0" algn="ctr">
              <a:buNone/>
              <a:defRPr sz="18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7908019" y="3411748"/>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3441253626"/>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521885" y="274638"/>
            <a:ext cx="9148233" cy="1020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a:xfrm>
            <a:off x="1521885" y="1905000"/>
            <a:ext cx="9148233" cy="4267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Footer Placeholder 4"/>
          <p:cNvSpPr>
            <a:spLocks noGrp="1"/>
          </p:cNvSpPr>
          <p:nvPr>
            <p:ph type="ftr" sz="quarter" idx="3"/>
          </p:nvPr>
        </p:nvSpPr>
        <p:spPr>
          <a:xfrm>
            <a:off x="1521885" y="6400801"/>
            <a:ext cx="6326716" cy="2762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4" name="Date Placeholder 3"/>
          <p:cNvSpPr>
            <a:spLocks noGrp="1"/>
          </p:cNvSpPr>
          <p:nvPr>
            <p:ph type="dt" sz="half" idx="2"/>
          </p:nvPr>
        </p:nvSpPr>
        <p:spPr>
          <a:xfrm>
            <a:off x="8077200" y="6400801"/>
            <a:ext cx="1244600"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fld id="{1D8BD707-D9CF-40AE-B4C6-C98DA3205C09}" type="datetimeFigureOut">
              <a:rPr lang="en-US" smtClean="0"/>
              <a:pPr/>
              <a:t>2/12/2024</a:t>
            </a:fld>
            <a:endParaRPr lang="en-US"/>
          </a:p>
        </p:txBody>
      </p:sp>
      <p:sp>
        <p:nvSpPr>
          <p:cNvPr id="6" name="Slide Number Placeholder 5"/>
          <p:cNvSpPr>
            <a:spLocks noGrp="1"/>
          </p:cNvSpPr>
          <p:nvPr>
            <p:ph type="sldNum" sz="quarter" idx="4"/>
          </p:nvPr>
        </p:nvSpPr>
        <p:spPr>
          <a:xfrm>
            <a:off x="9525000" y="6400801"/>
            <a:ext cx="1145117"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245790807"/>
      </p:ext>
    </p:extLst>
  </p:cSld>
  <p:clrMap bg1="dk1" tx1="lt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Lst>
  <p:transition spd="med">
    <p:fade/>
  </p:transition>
  <p:txStyles>
    <p:titleStyle>
      <a:lvl1pPr algn="l" defTabSz="685800" rtl="0" eaLnBrk="1" fontAlgn="base" hangingPunct="1">
        <a:lnSpc>
          <a:spcPct val="90000"/>
        </a:lnSpc>
        <a:spcBef>
          <a:spcPct val="0"/>
        </a:spcBef>
        <a:spcAft>
          <a:spcPct val="0"/>
        </a:spcAft>
        <a:defRPr sz="2400" kern="1200">
          <a:solidFill>
            <a:schemeClr val="tx1"/>
          </a:solidFill>
          <a:latin typeface="+mj-lt"/>
          <a:ea typeface="+mj-ea"/>
          <a:cs typeface="+mj-cs"/>
        </a:defRPr>
      </a:lvl1pPr>
      <a:lvl2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2pPr>
      <a:lvl3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3pPr>
      <a:lvl4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4pPr>
      <a:lvl5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5pPr>
      <a:lvl6pPr marL="4572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6pPr>
      <a:lvl7pPr marL="9144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7pPr>
      <a:lvl8pPr marL="13716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8pPr>
      <a:lvl9pPr marL="18288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9pPr>
    </p:titleStyle>
    <p:bodyStyle>
      <a:lvl1pPr marL="204788" indent="-204788" algn="l" defTabSz="685800" rtl="0" eaLnBrk="1" fontAlgn="base" hangingPunct="1">
        <a:lnSpc>
          <a:spcPct val="90000"/>
        </a:lnSpc>
        <a:spcBef>
          <a:spcPts val="1350"/>
        </a:spcBef>
        <a:spcAft>
          <a:spcPct val="0"/>
        </a:spcAft>
        <a:buSzPct val="100000"/>
        <a:buFont typeface="Arial" panose="020B0604020202020204" pitchFamily="34" charset="0"/>
        <a:buChar char="▪"/>
        <a:defRPr kern="1200">
          <a:solidFill>
            <a:schemeClr val="tx1"/>
          </a:solidFill>
          <a:latin typeface="+mn-lt"/>
          <a:ea typeface="+mn-ea"/>
          <a:cs typeface="+mn-cs"/>
        </a:defRPr>
      </a:lvl1pPr>
      <a:lvl2pPr marL="431800" indent="-204788" algn="l" defTabSz="685800" rtl="0" eaLnBrk="1" fontAlgn="base" hangingPunct="1">
        <a:lnSpc>
          <a:spcPct val="90000"/>
        </a:lnSpc>
        <a:spcBef>
          <a:spcPts val="450"/>
        </a:spcBef>
        <a:spcAft>
          <a:spcPct val="0"/>
        </a:spcAft>
        <a:buSzPct val="100000"/>
        <a:buFont typeface="Consolas" panose="020B0609020204030204" pitchFamily="49" charset="0"/>
        <a:buChar char="–"/>
        <a:defRPr sz="1500" kern="1200">
          <a:solidFill>
            <a:schemeClr val="tx1"/>
          </a:solidFill>
          <a:latin typeface="+mn-lt"/>
          <a:ea typeface="+mn-ea"/>
          <a:cs typeface="+mn-cs"/>
        </a:defRPr>
      </a:lvl2pPr>
      <a:lvl3pPr marL="6032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300" kern="1200">
          <a:solidFill>
            <a:schemeClr val="tx1"/>
          </a:solidFill>
          <a:latin typeface="+mn-lt"/>
          <a:ea typeface="+mn-ea"/>
          <a:cs typeface="+mn-cs"/>
        </a:defRPr>
      </a:lvl3pPr>
      <a:lvl4pPr marL="774700" indent="-171450" algn="l" defTabSz="685800" rtl="0" eaLnBrk="1" fontAlgn="base" hangingPunct="1">
        <a:lnSpc>
          <a:spcPct val="90000"/>
        </a:lnSpc>
        <a:spcBef>
          <a:spcPts val="450"/>
        </a:spcBef>
        <a:spcAft>
          <a:spcPct val="0"/>
        </a:spcAft>
        <a:buSzPct val="100000"/>
        <a:buFont typeface="Consolas" panose="020B0609020204030204" pitchFamily="49" charset="0"/>
        <a:buChar char="–"/>
        <a:defRPr sz="1200" kern="1200">
          <a:solidFill>
            <a:schemeClr val="tx1"/>
          </a:solidFill>
          <a:latin typeface="+mn-lt"/>
          <a:ea typeface="+mn-ea"/>
          <a:cs typeface="+mn-cs"/>
        </a:defRPr>
      </a:lvl4pPr>
      <a:lvl5pPr marL="9461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200" kern="1200">
          <a:solidFill>
            <a:schemeClr val="tx1"/>
          </a:solidFill>
          <a:latin typeface="+mn-lt"/>
          <a:ea typeface="+mn-ea"/>
          <a:cs typeface="+mn-cs"/>
        </a:defRPr>
      </a:lvl5pPr>
      <a:lvl6pPr marL="11178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6pPr>
      <a:lvl7pPr marL="12893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7pPr>
      <a:lvl8pPr marL="14607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8pPr>
      <a:lvl9pPr marL="16322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9pPr>
    </p:bodyStyle>
    <p:otherStyle>
      <a:defPPr>
        <a:defRP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nytimes.com/2013/08/27/health/exploring-salines-secret-costs.html"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extranet.who.int/mindbank/collection/who" TargetMode="External"/><Relationship Id="rId2" Type="http://schemas.openxmlformats.org/officeDocument/2006/relationships/hyperlink" Target="https://www.srbija.gov.rs/tekst/en/129905/health-insurance.php" TargetMode="External"/><Relationship Id="rId1" Type="http://schemas.openxmlformats.org/officeDocument/2006/relationships/slideLayout" Target="../slideLayouts/slideLayout2.xml"/><Relationship Id="rId4" Type="http://schemas.openxmlformats.org/officeDocument/2006/relationships/hyperlink" Target="https://www.echr.coe.i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8327" y="1664636"/>
            <a:ext cx="9477233" cy="2667000"/>
          </a:xfrm>
        </p:spPr>
        <p:txBody>
          <a:bodyPr/>
          <a:lstStyle/>
          <a:p>
            <a:r>
              <a:rPr lang="en-US" sz="4800" cap="all" dirty="0"/>
              <a:t>DIFFERENCES IN THE HEALTH LEGISLATION OF SERBIA AND OTHER COUNTRIES OF THE WORLD</a:t>
            </a:r>
            <a:r>
              <a:rPr lang="sr-Latn-RS" dirty="0" smtClean="0"/>
              <a:t/>
            </a:r>
            <a:br>
              <a:rPr lang="sr-Latn-RS" dirty="0" smtClean="0"/>
            </a:br>
            <a:endParaRPr lang="en-US" dirty="0"/>
          </a:p>
        </p:txBody>
      </p:sp>
      <p:sp>
        <p:nvSpPr>
          <p:cNvPr id="3" name="Subtitle 2"/>
          <p:cNvSpPr>
            <a:spLocks noGrp="1"/>
          </p:cNvSpPr>
          <p:nvPr>
            <p:ph type="subTitle" idx="1"/>
          </p:nvPr>
        </p:nvSpPr>
        <p:spPr>
          <a:xfrm>
            <a:off x="646760" y="4838487"/>
            <a:ext cx="9448800" cy="1905000"/>
          </a:xfrm>
        </p:spPr>
        <p:txBody>
          <a:bodyPr>
            <a:noAutofit/>
          </a:bodyPr>
          <a:lstStyle/>
          <a:p>
            <a:pPr defTabSz="457207" fontAlgn="auto">
              <a:spcAft>
                <a:spcPts val="0"/>
              </a:spcAft>
              <a:buClr>
                <a:schemeClr val="bg2">
                  <a:lumMod val="40000"/>
                  <a:lumOff val="60000"/>
                </a:schemeClr>
              </a:buClr>
              <a:defRPr/>
            </a:pPr>
            <a:r>
              <a:rPr lang="en-US" sz="2400" b="1" dirty="0" smtClean="0"/>
              <a:t>Asst. Prof. Dr. Vladimir </a:t>
            </a:r>
            <a:r>
              <a:rPr lang="en-US" sz="2400" b="1" dirty="0" err="1" smtClean="0"/>
              <a:t>Sebek</a:t>
            </a:r>
            <a:r>
              <a:rPr lang="en-US" sz="2400" b="1" dirty="0" smtClean="0"/>
              <a:t>, Police Colonel, PhD</a:t>
            </a:r>
            <a:r>
              <a:rPr lang="sr-Latn-RS" sz="2400" b="1" dirty="0" smtClean="0"/>
              <a:t>, </a:t>
            </a:r>
            <a:r>
              <a:rPr lang="sr-Latn-RS" sz="2400" b="1" dirty="0"/>
              <a:t>Assistant Professor </a:t>
            </a:r>
            <a:endParaRPr lang="en-US" sz="2400" b="1" dirty="0" smtClean="0"/>
          </a:p>
          <a:p>
            <a:pPr defTabSz="457207" fontAlgn="auto">
              <a:spcAft>
                <a:spcPts val="0"/>
              </a:spcAft>
              <a:buClr>
                <a:schemeClr val="bg2">
                  <a:lumMod val="40000"/>
                  <a:lumOff val="60000"/>
                </a:schemeClr>
              </a:buClr>
              <a:defRPr/>
            </a:pPr>
            <a:r>
              <a:rPr lang="sr-Latn-RS" sz="2400" b="1" dirty="0" smtClean="0"/>
              <a:t>Asst. Prof. Dr. Valentina Opancina, MD, PhD, Assistant Professor</a:t>
            </a:r>
            <a:endParaRPr lang="en-US" sz="2400" b="1" dirty="0"/>
          </a:p>
          <a:p>
            <a:pPr defTabSz="457207" fontAlgn="auto">
              <a:spcAft>
                <a:spcPts val="0"/>
              </a:spcAft>
              <a:buClr>
                <a:schemeClr val="bg2">
                  <a:lumMod val="40000"/>
                  <a:lumOff val="60000"/>
                </a:schemeClr>
              </a:buClr>
              <a:defRPr/>
            </a:pPr>
            <a:endParaRPr lang="en-US" sz="2400" b="1" dirty="0" smtClean="0"/>
          </a:p>
          <a:p>
            <a:pPr defTabSz="457207" fontAlgn="auto">
              <a:spcAft>
                <a:spcPts val="0"/>
              </a:spcAft>
              <a:buClr>
                <a:schemeClr val="bg2">
                  <a:lumMod val="40000"/>
                  <a:lumOff val="60000"/>
                </a:schemeClr>
              </a:buClr>
              <a:defRPr/>
            </a:pPr>
            <a:r>
              <a:rPr lang="en-US" sz="2000" b="1" dirty="0" smtClean="0"/>
              <a:t>Faculty of </a:t>
            </a:r>
            <a:r>
              <a:rPr lang="en-US" sz="2000" b="1" dirty="0"/>
              <a:t>Law, University of </a:t>
            </a:r>
            <a:r>
              <a:rPr lang="en-US" sz="2000" b="1" dirty="0" err="1" smtClean="0"/>
              <a:t>Kragujevac</a:t>
            </a:r>
            <a:r>
              <a:rPr lang="en-US" sz="2000" b="1" dirty="0" smtClean="0"/>
              <a:t>,  Department of Criminalistics</a:t>
            </a:r>
          </a:p>
          <a:p>
            <a:pPr defTabSz="457207" fontAlgn="auto">
              <a:spcAft>
                <a:spcPts val="0"/>
              </a:spcAft>
              <a:buClr>
                <a:schemeClr val="bg2">
                  <a:lumMod val="40000"/>
                  <a:lumOff val="60000"/>
                </a:schemeClr>
              </a:buClr>
              <a:defRPr/>
            </a:pPr>
            <a:r>
              <a:rPr lang="en-US" sz="2000" b="1" dirty="0"/>
              <a:t>Faculty of medical sciences, University of </a:t>
            </a:r>
            <a:r>
              <a:rPr lang="en-US" sz="2000" b="1" dirty="0" err="1" smtClean="0"/>
              <a:t>Kragujevac</a:t>
            </a:r>
            <a:r>
              <a:rPr lang="en-US" sz="2000" b="1" dirty="0" smtClean="0"/>
              <a:t>, Department </a:t>
            </a:r>
            <a:r>
              <a:rPr lang="en-US" sz="2000" b="1" dirty="0"/>
              <a:t>of Communication Skills, Ethics and </a:t>
            </a:r>
            <a:r>
              <a:rPr lang="en-US" sz="2000" b="1" dirty="0" smtClean="0"/>
              <a:t>Psychology</a:t>
            </a:r>
          </a:p>
        </p:txBody>
      </p:sp>
      <p:pic>
        <p:nvPicPr>
          <p:cNvPr id="4" name="Picture 1"/>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9971735" y="237876"/>
            <a:ext cx="2152650" cy="2743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337239" y="3569280"/>
            <a:ext cx="1619250" cy="2538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591089293"/>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US" b="1" dirty="0"/>
              <a:t>Regulation of the Health Care </a:t>
            </a:r>
            <a:r>
              <a:rPr lang="en-US" b="1" dirty="0" smtClean="0"/>
              <a:t>System in Serbia</a:t>
            </a:r>
            <a:endParaRPr lang="en-US" b="1"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363066823"/>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Human rights</a:t>
            </a:r>
            <a:endParaRPr lang="en-US" dirty="0"/>
          </a:p>
        </p:txBody>
      </p:sp>
      <p:sp>
        <p:nvSpPr>
          <p:cNvPr id="5" name="Content Placeholder 4"/>
          <p:cNvSpPr>
            <a:spLocks noGrp="1"/>
          </p:cNvSpPr>
          <p:nvPr>
            <p:ph idx="1"/>
          </p:nvPr>
        </p:nvSpPr>
        <p:spPr>
          <a:xfrm>
            <a:off x="1521885" y="1905000"/>
            <a:ext cx="9908115" cy="4267200"/>
          </a:xfrm>
        </p:spPr>
        <p:txBody>
          <a:bodyPr>
            <a:normAutofit/>
          </a:bodyPr>
          <a:lstStyle/>
          <a:p>
            <a:pPr lvl="0"/>
            <a:r>
              <a:rPr lang="en-US" sz="2100" dirty="0"/>
              <a:t>The essential human rights in the area of human health are based on the proclamations of the CRS, which guarantees to every citizen the protection of </a:t>
            </a:r>
            <a:r>
              <a:rPr lang="en-US" sz="2100" dirty="0" smtClean="0"/>
              <a:t>personal </a:t>
            </a:r>
            <a:r>
              <a:rPr lang="en-US" sz="2100" dirty="0"/>
              <a:t>rights, autonomy, and bodily integrity, and, among other things, the right to health care as a subjective right. Everyone has the right to protect their physical and mental health (Article 68 paragraph 1</a:t>
            </a:r>
            <a:r>
              <a:rPr lang="en-US" sz="2100" dirty="0" smtClean="0"/>
              <a:t>).</a:t>
            </a:r>
            <a:endParaRPr lang="sr-Latn-RS" sz="2100" baseline="30000" dirty="0"/>
          </a:p>
          <a:p>
            <a:pPr lvl="0"/>
            <a:r>
              <a:rPr lang="en-US" sz="2100" dirty="0" smtClean="0"/>
              <a:t>Health </a:t>
            </a:r>
            <a:r>
              <a:rPr lang="en-US" sz="2100" dirty="0"/>
              <a:t>care for children, pregnant women, mothers on maternity leave, single parents with children under 7 years of age and elderly persons is provided from public revenues unless it is provided in some other manner in accordance with the law. </a:t>
            </a:r>
            <a:endParaRPr lang="sr-Latn-RS" sz="2100" dirty="0"/>
          </a:p>
          <a:p>
            <a:pPr lvl="0"/>
            <a:r>
              <a:rPr lang="en-US" sz="2100" dirty="0" smtClean="0"/>
              <a:t>Health </a:t>
            </a:r>
            <a:r>
              <a:rPr lang="en-US" sz="2100" dirty="0"/>
              <a:t>insurance, health care, and the </a:t>
            </a:r>
            <a:r>
              <a:rPr lang="en-US" sz="2100" dirty="0" smtClean="0"/>
              <a:t>establishing </a:t>
            </a:r>
            <a:r>
              <a:rPr lang="en-US" sz="2100" dirty="0"/>
              <a:t>of health care funds are regulated by law. </a:t>
            </a:r>
            <a:endParaRPr lang="sr-Latn-RS" sz="2100" dirty="0" smtClean="0"/>
          </a:p>
          <a:p>
            <a:pPr lvl="0"/>
            <a:r>
              <a:rPr lang="en-US" sz="2100" dirty="0" smtClean="0"/>
              <a:t>The </a:t>
            </a:r>
            <a:r>
              <a:rPr lang="en-US" sz="2100" dirty="0"/>
              <a:t>Republic of Serbia assists the development of health and physical culture (Article 68 paragraph 4).</a:t>
            </a:r>
          </a:p>
          <a:p>
            <a:endParaRPr lang="en-US" dirty="0"/>
          </a:p>
        </p:txBody>
      </p:sp>
    </p:spTree>
    <p:extLst>
      <p:ext uri="{BB962C8B-B14F-4D97-AF65-F5344CB8AC3E}">
        <p14:creationId xmlns:p14="http://schemas.microsoft.com/office/powerpoint/2010/main" xmlns="" val="2949655156"/>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Regulation of the health system</a:t>
            </a:r>
            <a:endParaRPr lang="en-US" dirty="0"/>
          </a:p>
        </p:txBody>
      </p:sp>
      <p:sp>
        <p:nvSpPr>
          <p:cNvPr id="3" name="Content Placeholder 2"/>
          <p:cNvSpPr>
            <a:spLocks noGrp="1"/>
          </p:cNvSpPr>
          <p:nvPr>
            <p:ph idx="1"/>
          </p:nvPr>
        </p:nvSpPr>
        <p:spPr>
          <a:xfrm>
            <a:off x="1521885" y="1905000"/>
            <a:ext cx="9984315" cy="4267200"/>
          </a:xfrm>
        </p:spPr>
        <p:txBody>
          <a:bodyPr>
            <a:noAutofit/>
          </a:bodyPr>
          <a:lstStyle/>
          <a:p>
            <a:r>
              <a:rPr lang="en-US" sz="2100" dirty="0"/>
              <a:t>Many regulations in the health sector come from the adopted general legal sources, but they are additionally made up of a large number of bylaws in the ﬁeld of organization and functioning of the health system, and to this extent these sources are speciﬁc in subject matter and content. </a:t>
            </a:r>
            <a:endParaRPr lang="sr-Latn-RS" sz="2100" dirty="0" smtClean="0"/>
          </a:p>
          <a:p>
            <a:r>
              <a:rPr lang="en-US" sz="2100" dirty="0" smtClean="0"/>
              <a:t>The </a:t>
            </a:r>
            <a:r>
              <a:rPr lang="en-US" sz="2100" dirty="0"/>
              <a:t>state of law is characterized not only by the fragmentation of regulations, but also by frequent changes and </a:t>
            </a:r>
            <a:r>
              <a:rPr lang="en-US" sz="2100" dirty="0" smtClean="0"/>
              <a:t>harmonization</a:t>
            </a:r>
            <a:r>
              <a:rPr lang="en-US" sz="2100" dirty="0"/>
              <a:t>, the implementation of which is also the subject of anti-corruption strategies and public policies. </a:t>
            </a:r>
            <a:endParaRPr lang="sr-Latn-RS" sz="2100" dirty="0" smtClean="0"/>
          </a:p>
          <a:p>
            <a:r>
              <a:rPr lang="en-US" sz="2100" dirty="0" smtClean="0"/>
              <a:t>For </a:t>
            </a:r>
            <a:r>
              <a:rPr lang="en-US" sz="2100" dirty="0"/>
              <a:t>example, six laws have been passed and revised in the last two years in the ﬁeld of health, and recently there have been seven laws in </a:t>
            </a:r>
            <a:r>
              <a:rPr lang="en-US" sz="2100" dirty="0" smtClean="0"/>
              <a:t>parliamentary </a:t>
            </a:r>
            <a:r>
              <a:rPr lang="en-US" sz="2100" dirty="0"/>
              <a:t>procedure, two of which are the large systemic laws, the Health Care Act (HCA) and the Health Insurance Act, last revised in </a:t>
            </a:r>
            <a:r>
              <a:rPr lang="en-US" sz="2100" dirty="0" smtClean="0"/>
              <a:t>2019.</a:t>
            </a:r>
            <a:endParaRPr lang="sr-Latn-RS" sz="2100" baseline="30000" dirty="0"/>
          </a:p>
          <a:p>
            <a:r>
              <a:rPr lang="en-US" sz="2100" dirty="0" smtClean="0"/>
              <a:t> </a:t>
            </a:r>
            <a:r>
              <a:rPr lang="en-US" sz="2100" dirty="0"/>
              <a:t>In terms of positive regulations, the recent activities have been marked by a standstill in regulatory ﬁeld and there are a large number of acts and amendments awaiting public discussion and adoption. </a:t>
            </a:r>
          </a:p>
        </p:txBody>
      </p:sp>
    </p:spTree>
    <p:extLst>
      <p:ext uri="{BB962C8B-B14F-4D97-AF65-F5344CB8AC3E}">
        <p14:creationId xmlns:p14="http://schemas.microsoft.com/office/powerpoint/2010/main" xmlns="" val="2556676967"/>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 the ﬁeld of specialized health care, a number of laws in this particular ﬁeld are also in </a:t>
            </a:r>
            <a:r>
              <a:rPr lang="en-US" dirty="0" smtClean="0"/>
              <a:t>existence</a:t>
            </a:r>
            <a:r>
              <a:rPr lang="sr-Latn-RS" baseline="30000" dirty="0"/>
              <a:t/>
            </a:r>
            <a:br>
              <a:rPr lang="sr-Latn-RS" baseline="30000" dirty="0"/>
            </a:br>
            <a:endParaRPr lang="en-US" dirty="0"/>
          </a:p>
        </p:txBody>
      </p:sp>
      <p:sp>
        <p:nvSpPr>
          <p:cNvPr id="3" name="Content Placeholder 2"/>
          <p:cNvSpPr>
            <a:spLocks noGrp="1"/>
          </p:cNvSpPr>
          <p:nvPr>
            <p:ph idx="1"/>
          </p:nvPr>
        </p:nvSpPr>
        <p:spPr>
          <a:xfrm>
            <a:off x="1521885" y="1905000"/>
            <a:ext cx="10060515" cy="4267200"/>
          </a:xfrm>
        </p:spPr>
        <p:txBody>
          <a:bodyPr>
            <a:normAutofit lnSpcReduction="10000"/>
          </a:bodyPr>
          <a:lstStyle/>
          <a:p>
            <a:r>
              <a:rPr lang="en-US" dirty="0" smtClean="0"/>
              <a:t>Regarding </a:t>
            </a:r>
            <a:r>
              <a:rPr lang="en-US" dirty="0"/>
              <a:t>the ﬁnancing institutions, services, and </a:t>
            </a:r>
            <a:r>
              <a:rPr lang="en-US" dirty="0" smtClean="0"/>
              <a:t>medicines</a:t>
            </a:r>
            <a:r>
              <a:rPr lang="en-US" dirty="0"/>
              <a:t>, there are basic and other sources of ﬁnancing, such as mandatory funds from the National Health Insurance Fund (NHIF), covered with a huge number of laws and bylaws </a:t>
            </a:r>
            <a:r>
              <a:rPr lang="en-US" dirty="0" smtClean="0"/>
              <a:t>regulation.</a:t>
            </a:r>
            <a:endParaRPr lang="sr-Latn-RS" baseline="30000" dirty="0"/>
          </a:p>
          <a:p>
            <a:r>
              <a:rPr lang="en-US" dirty="0" smtClean="0"/>
              <a:t>The </a:t>
            </a:r>
            <a:r>
              <a:rPr lang="en-US" dirty="0"/>
              <a:t>new moment also concerns the relationship </a:t>
            </a:r>
            <a:r>
              <a:rPr lang="en-US" dirty="0" smtClean="0"/>
              <a:t>between </a:t>
            </a:r>
            <a:r>
              <a:rPr lang="en-US" dirty="0"/>
              <a:t>public health and the work of providers in private ownership. </a:t>
            </a:r>
            <a:endParaRPr lang="sr-Latn-RS" dirty="0" smtClean="0"/>
          </a:p>
          <a:p>
            <a:r>
              <a:rPr lang="en-US" dirty="0" smtClean="0"/>
              <a:t>Namely</a:t>
            </a:r>
            <a:r>
              <a:rPr lang="en-US" dirty="0"/>
              <a:t>, the period of the COVID-19 pandemic had the effect of allowing the writing of prescriptions by private practices. Regarding the information that private physician shall issue </a:t>
            </a:r>
            <a:r>
              <a:rPr lang="en-US" dirty="0" smtClean="0"/>
              <a:t>electronic </a:t>
            </a:r>
            <a:r>
              <a:rPr lang="en-US" dirty="0"/>
              <a:t>prescriptions, in the reply of the Republic Fund of Health Insurance it is emphasized that the abovementioned does not refer to the medicines prescribed and issued within the compulsory health insurance. </a:t>
            </a:r>
            <a:r>
              <a:rPr lang="en-US" dirty="0" smtClean="0"/>
              <a:t>As </a:t>
            </a:r>
            <a:r>
              <a:rPr lang="en-US" dirty="0"/>
              <a:t>to date, these medicines issued within the compulsory health insurance will be prescribed only by the chosen </a:t>
            </a:r>
            <a:r>
              <a:rPr lang="en-US" dirty="0" smtClean="0"/>
              <a:t>physician</a:t>
            </a:r>
            <a:r>
              <a:rPr lang="en-US" dirty="0"/>
              <a:t>. </a:t>
            </a:r>
            <a:endParaRPr lang="sr-Latn-RS" dirty="0" smtClean="0"/>
          </a:p>
          <a:p>
            <a:r>
              <a:rPr lang="en-US" dirty="0" smtClean="0"/>
              <a:t>By </a:t>
            </a:r>
            <a:r>
              <a:rPr lang="en-US" dirty="0"/>
              <a:t>making it possible to issue an electronic prescription in private health- care sector, the uniﬁed information system is introduced. It is aimed at providing insight into the quantities of medicines prescribed in the public and private sectors, i.e., to have the uniﬁed records of medicine prescription applied by the patient. </a:t>
            </a:r>
          </a:p>
          <a:p>
            <a:endParaRPr lang="en-US" dirty="0"/>
          </a:p>
        </p:txBody>
      </p:sp>
    </p:spTree>
    <p:extLst>
      <p:ext uri="{BB962C8B-B14F-4D97-AF65-F5344CB8AC3E}">
        <p14:creationId xmlns:p14="http://schemas.microsoft.com/office/powerpoint/2010/main" xmlns="" val="2763092825"/>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000" dirty="0"/>
              <a:t>Wider legal framework comprehends European Human Rights Law. The goals of the European Convention on Human Rights and </a:t>
            </a:r>
            <a:r>
              <a:rPr lang="en-US" sz="3000" dirty="0" smtClean="0"/>
              <a:t>Biomedicine, </a:t>
            </a:r>
            <a:r>
              <a:rPr lang="en-US" sz="3000" dirty="0"/>
              <a:t>European Charter on Patients’ </a:t>
            </a:r>
            <a:r>
              <a:rPr lang="en-US" sz="3000" dirty="0" smtClean="0"/>
              <a:t>Rights, </a:t>
            </a:r>
            <a:r>
              <a:rPr lang="en-US" sz="3000" dirty="0"/>
              <a:t>and numerous related directives, are to guarantee a high level of the protection of people’s health. The EU, together with supranational </a:t>
            </a:r>
            <a:r>
              <a:rPr lang="en-US" sz="3000" dirty="0" smtClean="0"/>
              <a:t>legislation</a:t>
            </a:r>
            <a:r>
              <a:rPr lang="en-US" sz="3000" dirty="0"/>
              <a:t>, regards privacy as a fundamental requirement under the law</a:t>
            </a:r>
            <a:r>
              <a:rPr lang="en-US" sz="3000" dirty="0" smtClean="0"/>
              <a:t>.</a:t>
            </a:r>
            <a:endParaRPr lang="en-US" sz="3000"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936871853"/>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The European Court of Human Rights (ECHR or </a:t>
            </a:r>
            <a:r>
              <a:rPr lang="en-US" sz="2800" dirty="0" err="1"/>
              <a:t>ECtHR</a:t>
            </a:r>
            <a:r>
              <a:rPr lang="en-US" sz="2800" dirty="0"/>
              <a:t>), also known as the Strasbourg Court</a:t>
            </a:r>
            <a:r>
              <a:rPr lang="en-US" sz="2800" dirty="0" smtClean="0"/>
              <a:t>, </a:t>
            </a:r>
            <a:r>
              <a:rPr lang="en-US" sz="2800" dirty="0"/>
              <a:t>is an international court of the Council of Europe which interprets the European Convention on Human Rights. </a:t>
            </a:r>
            <a:r>
              <a:rPr lang="sr-Latn-RS" sz="2800" dirty="0" smtClean="0"/>
              <a:t/>
            </a:r>
            <a:br>
              <a:rPr lang="sr-Latn-RS" sz="2800" dirty="0" smtClean="0"/>
            </a:br>
            <a:r>
              <a:rPr lang="en-US" sz="2800" dirty="0" smtClean="0"/>
              <a:t>The </a:t>
            </a:r>
            <a:r>
              <a:rPr lang="en-US" sz="2800" dirty="0"/>
              <a:t>court hears applications alleging that a contracting state has breached one or more of the human rights enumerated in the convention or its optional protocols to which a member state is a party. The court is based in Strasbourg, France.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353731235"/>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European Court of Human Rights</a:t>
            </a:r>
            <a:br>
              <a:rPr lang="en-US" b="1" dirty="0"/>
            </a:br>
            <a:endParaRPr lang="en-US" dirty="0"/>
          </a:p>
        </p:txBody>
      </p:sp>
      <p:sp>
        <p:nvSpPr>
          <p:cNvPr id="5" name="Content Placeholder 4"/>
          <p:cNvSpPr>
            <a:spLocks noGrp="1"/>
          </p:cNvSpPr>
          <p:nvPr>
            <p:ph idx="1"/>
          </p:nvPr>
        </p:nvSpPr>
        <p:spPr>
          <a:xfrm>
            <a:off x="1521885" y="1905000"/>
            <a:ext cx="9812865" cy="4267200"/>
          </a:xfrm>
        </p:spPr>
        <p:txBody>
          <a:bodyPr>
            <a:normAutofit/>
          </a:bodyPr>
          <a:lstStyle/>
          <a:p>
            <a:r>
              <a:rPr lang="en-US" sz="2100" dirty="0"/>
              <a:t>The court was established in 1959 and decided its first case in 1960 in Lawless v. Ireland. An application can be lodged by an individual, a group of individuals, or one or more of the other contracting states. Aside from judgments, the court can also issue advisory opinions. The convention was adopted within the context of the Council of Europe, and all of its 46 member states are contracting parties to the convention. The court's primary means of judicial interpretation is the living instrument doctrine, meaning that the Convention is interpreted in light of present-day conditions</a:t>
            </a:r>
            <a:r>
              <a:rPr lang="en-US" sz="2100" dirty="0" smtClean="0"/>
              <a:t>.</a:t>
            </a:r>
            <a:endParaRPr lang="en-US" sz="2100" dirty="0"/>
          </a:p>
          <a:p>
            <a:r>
              <a:rPr lang="en-US" sz="2100" dirty="0"/>
              <a:t>International law scholars consider the </a:t>
            </a:r>
            <a:r>
              <a:rPr lang="en-US" sz="2100" dirty="0" err="1"/>
              <a:t>ECtHR</a:t>
            </a:r>
            <a:r>
              <a:rPr lang="en-US" sz="2100" dirty="0"/>
              <a:t> to be the most effective international human rights court in the world</a:t>
            </a:r>
            <a:r>
              <a:rPr lang="en-US" sz="2100" dirty="0" smtClean="0"/>
              <a:t>. </a:t>
            </a:r>
            <a:r>
              <a:rPr lang="en-US" sz="2100" dirty="0"/>
              <a:t>Nevertheless, the court has faced challenges with verdicts not implemented by the contracting parties. </a:t>
            </a:r>
          </a:p>
        </p:txBody>
      </p:sp>
      <p:pic>
        <p:nvPicPr>
          <p:cNvPr id="6" name="Picture 5"/>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839200" y="84931"/>
            <a:ext cx="2495550" cy="1400175"/>
          </a:xfrm>
          <a:prstGeom prst="rect">
            <a:avLst/>
          </a:prstGeom>
        </p:spPr>
      </p:pic>
    </p:spTree>
    <p:extLst>
      <p:ext uri="{BB962C8B-B14F-4D97-AF65-F5344CB8AC3E}">
        <p14:creationId xmlns:p14="http://schemas.microsoft.com/office/powerpoint/2010/main" xmlns="" val="514398449"/>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European Court of Human </a:t>
            </a:r>
            <a:r>
              <a:rPr lang="en-US" b="1" dirty="0" smtClean="0"/>
              <a:t>Rights cases on health-related rights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443926392"/>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CASE 1: </a:t>
            </a:r>
            <a:r>
              <a:rPr lang="en-US" b="1" dirty="0" err="1"/>
              <a:t>Hristozov</a:t>
            </a:r>
            <a:r>
              <a:rPr lang="en-US" b="1" dirty="0"/>
              <a:t> and Others v. Bulgaria </a:t>
            </a:r>
            <a:r>
              <a:rPr lang="sr-Latn-RS" dirty="0" smtClean="0"/>
              <a:t>, </a:t>
            </a:r>
            <a:r>
              <a:rPr lang="en-US" dirty="0" smtClean="0"/>
              <a:t>13</a:t>
            </a:r>
            <a:r>
              <a:rPr lang="sr-Latn-RS" dirty="0" smtClean="0"/>
              <a:t>.11.</a:t>
            </a:r>
            <a:r>
              <a:rPr lang="en-US" dirty="0" smtClean="0"/>
              <a:t>2012</a:t>
            </a:r>
            <a:r>
              <a:rPr lang="en-US" dirty="0"/>
              <a:t/>
            </a:r>
            <a:br>
              <a:rPr lang="en-US" dirty="0"/>
            </a:br>
            <a:r>
              <a:rPr lang="en-US" dirty="0" smtClean="0">
                <a:solidFill>
                  <a:srgbClr val="FF0000"/>
                </a:solidFill>
              </a:rPr>
              <a:t>Access </a:t>
            </a:r>
            <a:r>
              <a:rPr lang="en-US" dirty="0">
                <a:solidFill>
                  <a:srgbClr val="FF0000"/>
                </a:solidFill>
              </a:rPr>
              <a:t>to experimental treatment or drug </a:t>
            </a:r>
          </a:p>
        </p:txBody>
      </p:sp>
      <p:sp>
        <p:nvSpPr>
          <p:cNvPr id="5" name="Content Placeholder 4"/>
          <p:cNvSpPr>
            <a:spLocks noGrp="1"/>
          </p:cNvSpPr>
          <p:nvPr>
            <p:ph idx="1"/>
          </p:nvPr>
        </p:nvSpPr>
        <p:spPr>
          <a:xfrm>
            <a:off x="1521885" y="1905000"/>
            <a:ext cx="9831915" cy="4267200"/>
          </a:xfrm>
        </p:spPr>
        <p:txBody>
          <a:bodyPr>
            <a:normAutofit/>
          </a:bodyPr>
          <a:lstStyle/>
          <a:p>
            <a:r>
              <a:rPr lang="en-US" i="1" dirty="0" smtClean="0"/>
              <a:t>The </a:t>
            </a:r>
            <a:r>
              <a:rPr lang="en-US" i="1" dirty="0"/>
              <a:t>ten applicants were cancer sufferers who complained that they had been denied access to an </a:t>
            </a:r>
            <a:r>
              <a:rPr lang="en-US" i="1" dirty="0" err="1"/>
              <a:t>unauthorised</a:t>
            </a:r>
            <a:r>
              <a:rPr lang="en-US" i="1" dirty="0"/>
              <a:t> experimental anti-cancer drug. Bulgarian law stated that such permission could only be given where the drug in question had been </a:t>
            </a:r>
            <a:r>
              <a:rPr lang="en-US" i="1" dirty="0" err="1"/>
              <a:t>authorised</a:t>
            </a:r>
            <a:r>
              <a:rPr lang="en-US" i="1" dirty="0"/>
              <a:t> in another country. While the drug was permitted for “compassionate use” in a number of countries, nowhere had it been officially </a:t>
            </a:r>
            <a:r>
              <a:rPr lang="en-US" i="1" dirty="0" err="1"/>
              <a:t>authorised</a:t>
            </a:r>
            <a:r>
              <a:rPr lang="en-US" i="1" dirty="0"/>
              <a:t>. Accordingly, permission was refused by the Bulgarian authorities. </a:t>
            </a:r>
          </a:p>
          <a:p>
            <a:r>
              <a:rPr lang="en-US" dirty="0" smtClean="0">
                <a:solidFill>
                  <a:srgbClr val="FF0000"/>
                </a:solidFill>
              </a:rPr>
              <a:t>Decision: The </a:t>
            </a:r>
            <a:r>
              <a:rPr lang="en-US" dirty="0">
                <a:solidFill>
                  <a:srgbClr val="FF0000"/>
                </a:solidFill>
              </a:rPr>
              <a:t>European Court of Human Rights held that there had been </a:t>
            </a:r>
            <a:r>
              <a:rPr lang="en-US" b="1" dirty="0">
                <a:solidFill>
                  <a:srgbClr val="FF0000"/>
                </a:solidFill>
              </a:rPr>
              <a:t>no violation of Article 8 </a:t>
            </a:r>
            <a:r>
              <a:rPr lang="en-US" dirty="0">
                <a:solidFill>
                  <a:srgbClr val="FF0000"/>
                </a:solidFill>
              </a:rPr>
              <a:t>(right to respect for private and family life) of the European Convention on Human Rights. </a:t>
            </a:r>
            <a:r>
              <a:rPr lang="en-US" dirty="0"/>
              <a:t>Considering that the restriction in question concerned the patients’ right to respect for private life, protected by Article 8 of the Convention, it observed a trend among European countries towards allowing, under exceptional conditions, the use of </a:t>
            </a:r>
            <a:r>
              <a:rPr lang="en-US" dirty="0" err="1"/>
              <a:t>unauthorised</a:t>
            </a:r>
            <a:r>
              <a:rPr lang="en-US" dirty="0"/>
              <a:t> medicine. However, the Court found that this emerging consensus was not based on settled principles in the law of those countries, nor did it extend to the precise manner in which the use of such products should be regulated. The Court further held that there had been </a:t>
            </a:r>
            <a:r>
              <a:rPr lang="en-US" b="1" dirty="0"/>
              <a:t>no violation of Article 2 </a:t>
            </a:r>
            <a:r>
              <a:rPr lang="en-US" dirty="0"/>
              <a:t>(right to life) and </a:t>
            </a:r>
            <a:r>
              <a:rPr lang="en-US" b="1" dirty="0"/>
              <a:t>no violation of Article 3 </a:t>
            </a:r>
            <a:r>
              <a:rPr lang="en-US" dirty="0"/>
              <a:t>(prohibition of torture and of inhuman or degrading treatment) of the Convention in this case.</a:t>
            </a:r>
          </a:p>
        </p:txBody>
      </p:sp>
    </p:spTree>
    <p:extLst>
      <p:ext uri="{BB962C8B-B14F-4D97-AF65-F5344CB8AC3E}">
        <p14:creationId xmlns:p14="http://schemas.microsoft.com/office/powerpoint/2010/main" xmlns="" val="2899760067"/>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2: </a:t>
            </a:r>
            <a:r>
              <a:rPr lang="en-US" b="1" dirty="0" err="1" smtClean="0"/>
              <a:t>Durisotto</a:t>
            </a:r>
            <a:r>
              <a:rPr lang="en-US" b="1" dirty="0" smtClean="0"/>
              <a:t> </a:t>
            </a:r>
            <a:r>
              <a:rPr lang="en-US" b="1" dirty="0"/>
              <a:t>v. </a:t>
            </a:r>
            <a:r>
              <a:rPr lang="en-US" b="1" dirty="0" smtClean="0"/>
              <a:t>Italy</a:t>
            </a:r>
            <a:r>
              <a:rPr lang="sr-Latn-RS" b="1" dirty="0" smtClean="0"/>
              <a:t>, </a:t>
            </a:r>
            <a:r>
              <a:rPr lang="en-US" dirty="0" smtClean="0"/>
              <a:t>6 </a:t>
            </a:r>
            <a:r>
              <a:rPr lang="en-US" dirty="0"/>
              <a:t>May </a:t>
            </a:r>
            <a:r>
              <a:rPr lang="en-US" dirty="0" smtClean="0"/>
              <a:t>2014 </a:t>
            </a:r>
            <a:r>
              <a:rPr lang="en-US" dirty="0"/>
              <a:t/>
            </a:r>
            <a:br>
              <a:rPr lang="en-US" dirty="0"/>
            </a:br>
            <a:r>
              <a:rPr lang="en-US" dirty="0" smtClean="0">
                <a:solidFill>
                  <a:srgbClr val="FF0000"/>
                </a:solidFill>
              </a:rPr>
              <a:t>(</a:t>
            </a:r>
            <a:r>
              <a:rPr lang="en-US" dirty="0">
                <a:solidFill>
                  <a:srgbClr val="FF0000"/>
                </a:solidFill>
              </a:rPr>
              <a:t>decision on the admissibility)</a:t>
            </a:r>
          </a:p>
        </p:txBody>
      </p:sp>
      <p:sp>
        <p:nvSpPr>
          <p:cNvPr id="3" name="Content Placeholder 2"/>
          <p:cNvSpPr>
            <a:spLocks noGrp="1"/>
          </p:cNvSpPr>
          <p:nvPr>
            <p:ph idx="1"/>
          </p:nvPr>
        </p:nvSpPr>
        <p:spPr>
          <a:xfrm>
            <a:off x="1521885" y="1905000"/>
            <a:ext cx="10212915" cy="4800600"/>
          </a:xfrm>
        </p:spPr>
        <p:txBody>
          <a:bodyPr>
            <a:normAutofit lnSpcReduction="10000"/>
          </a:bodyPr>
          <a:lstStyle/>
          <a:p>
            <a:r>
              <a:rPr lang="en-US" i="1" dirty="0" smtClean="0"/>
              <a:t> </a:t>
            </a:r>
            <a:r>
              <a:rPr lang="en-US" i="1" dirty="0"/>
              <a:t>This case concerned the refusal by the Italian courts to </a:t>
            </a:r>
            <a:r>
              <a:rPr lang="en-US" i="1" dirty="0" err="1"/>
              <a:t>authorise</a:t>
            </a:r>
            <a:r>
              <a:rPr lang="en-US" i="1" dirty="0"/>
              <a:t> the applicant’s daughter to undergo compassionate therapy (experimental treatment known as the “Stamina” method) to treat her degenerative cerebral illness. The therapy was undergoing clinical trials and, under a legislative decree, was subjected to restrictive access criteria. The applicant alleged in particular that the legislative decree in question had introduced discrimination in access to care between persons who had already begun treatment prior to the entry into force of the decree and those who – like his daughter – were not in that situation. </a:t>
            </a:r>
          </a:p>
          <a:p>
            <a:r>
              <a:rPr lang="en-US" dirty="0" smtClean="0">
                <a:solidFill>
                  <a:srgbClr val="FF0000"/>
                </a:solidFill>
              </a:rPr>
              <a:t>Decision: The </a:t>
            </a:r>
            <a:r>
              <a:rPr lang="en-US" dirty="0">
                <a:solidFill>
                  <a:srgbClr val="FF0000"/>
                </a:solidFill>
              </a:rPr>
              <a:t>Court declared the application </a:t>
            </a:r>
            <a:r>
              <a:rPr lang="en-US" b="1" dirty="0">
                <a:solidFill>
                  <a:srgbClr val="FF0000"/>
                </a:solidFill>
              </a:rPr>
              <a:t>inadmissible </a:t>
            </a:r>
            <a:r>
              <a:rPr lang="en-US" dirty="0">
                <a:solidFill>
                  <a:srgbClr val="FF0000"/>
                </a:solidFill>
              </a:rPr>
              <a:t>(manifestly ill-founded) under Article 8 (right to respect for private and family life) and under Article 14 (prohibition of discrimination) taken in conjunction with Article 8 of the Convention</a:t>
            </a:r>
            <a:r>
              <a:rPr lang="en-US" dirty="0"/>
              <a:t>. On the one hand, noting in particular that a scientific committee set up by the Italian Ministry of Health had issued a negative opinion on the therapeutic method in issue and that the scientific value of the therapy had not therefore been established, it found that the interference in the right to respect for the applicant’s daughter’s private life, represented by the refusal to grant the request for medical therapy, could be considered as necessary in a democratic society On the other hand, even supposing that the applicant’s daughter </a:t>
            </a:r>
            <a:r>
              <a:rPr lang="en-US" dirty="0" smtClean="0"/>
              <a:t>was </a:t>
            </a:r>
            <a:r>
              <a:rPr lang="en-US" dirty="0"/>
              <a:t>in a comparable situation to that of the persons who had received exceptional judicial permission to undergo treatment, the Court could not conclude that the justice system’s refusal to grant her permission had been discriminatory. Thus, in particular, the prohibition on access to the therapy in question pursued the legitimate aim of protecting health and was proportionate to that aim. Moreover, sufficient reasons had been given for the Italian court’s decision, and it had not been arbitrary. Lastly, the therapeutic value of the “Stamina” method had, to date, not yet been proven scientifically </a:t>
            </a:r>
          </a:p>
        </p:txBody>
      </p:sp>
    </p:spTree>
    <p:extLst>
      <p:ext uri="{BB962C8B-B14F-4D97-AF65-F5344CB8AC3E}">
        <p14:creationId xmlns:p14="http://schemas.microsoft.com/office/powerpoint/2010/main" xmlns="" val="1325344136"/>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i="1" dirty="0">
                <a:solidFill>
                  <a:srgbClr val="FF0000"/>
                </a:solidFill>
              </a:rPr>
              <a:t>Medicine does not recognize state borders. </a:t>
            </a:r>
            <a:r>
              <a:rPr lang="en-US" i="1" dirty="0" smtClean="0"/>
              <a:t>It </a:t>
            </a:r>
            <a:r>
              <a:rPr lang="en-US" i="1" dirty="0"/>
              <a:t>is universal and serves the entire humanity. </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67101516"/>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3:</a:t>
            </a:r>
            <a:r>
              <a:rPr lang="en-US" dirty="0"/>
              <a:t> </a:t>
            </a:r>
            <a:r>
              <a:rPr lang="en-US" b="1" dirty="0" smtClean="0"/>
              <a:t>K.H</a:t>
            </a:r>
            <a:r>
              <a:rPr lang="en-US" b="1" dirty="0"/>
              <a:t>. and Others v. Slovakia (application no. 32881/04</a:t>
            </a:r>
            <a:r>
              <a:rPr lang="en-US" b="1" dirty="0" smtClean="0"/>
              <a:t>), </a:t>
            </a:r>
            <a:r>
              <a:rPr lang="en-US" dirty="0"/>
              <a:t>28 April 2009 </a:t>
            </a:r>
            <a:r>
              <a:rPr lang="en-US" b="1" dirty="0" smtClean="0"/>
              <a:t/>
            </a:r>
            <a:br>
              <a:rPr lang="en-US" b="1" dirty="0" smtClean="0"/>
            </a:br>
            <a:r>
              <a:rPr lang="en-US" dirty="0" smtClean="0">
                <a:solidFill>
                  <a:srgbClr val="FF0000"/>
                </a:solidFill>
              </a:rPr>
              <a:t>Access </a:t>
            </a:r>
            <a:r>
              <a:rPr lang="en-US" dirty="0">
                <a:solidFill>
                  <a:srgbClr val="FF0000"/>
                </a:solidFill>
              </a:rPr>
              <a:t>to personal medical records </a:t>
            </a:r>
          </a:p>
        </p:txBody>
      </p:sp>
      <p:sp>
        <p:nvSpPr>
          <p:cNvPr id="3" name="Content Placeholder 2"/>
          <p:cNvSpPr>
            <a:spLocks noGrp="1"/>
          </p:cNvSpPr>
          <p:nvPr>
            <p:ph idx="1"/>
          </p:nvPr>
        </p:nvSpPr>
        <p:spPr/>
        <p:txBody>
          <a:bodyPr>
            <a:normAutofit/>
          </a:bodyPr>
          <a:lstStyle/>
          <a:p>
            <a:r>
              <a:rPr lang="en-US" sz="2000" i="1" dirty="0"/>
              <a:t>The applicants, eight women of Roma origin, could not conceive any longer after being treated at </a:t>
            </a:r>
            <a:r>
              <a:rPr lang="en-US" sz="2000" i="1" dirty="0" err="1"/>
              <a:t>gynaecological</a:t>
            </a:r>
            <a:r>
              <a:rPr lang="en-US" sz="2000" i="1" dirty="0"/>
              <a:t> departments in two different hospitals, and suspected that it was because they had been </a:t>
            </a:r>
            <a:r>
              <a:rPr lang="en-US" sz="2000" i="1" dirty="0" err="1"/>
              <a:t>sterilised</a:t>
            </a:r>
            <a:r>
              <a:rPr lang="en-US" sz="2000" i="1" dirty="0"/>
              <a:t> during their stay in those hospitals. They complained that they could not obtain photocopies of their medical records. </a:t>
            </a:r>
          </a:p>
          <a:p>
            <a:r>
              <a:rPr lang="en-US" sz="2000" dirty="0">
                <a:solidFill>
                  <a:srgbClr val="FF0000"/>
                </a:solidFill>
              </a:rPr>
              <a:t>The Court held that there had been a </a:t>
            </a:r>
            <a:r>
              <a:rPr lang="en-US" sz="2000" b="1" dirty="0">
                <a:solidFill>
                  <a:srgbClr val="FF0000"/>
                </a:solidFill>
              </a:rPr>
              <a:t>violation of Article 8 </a:t>
            </a:r>
            <a:r>
              <a:rPr lang="en-US" sz="2000" dirty="0">
                <a:solidFill>
                  <a:srgbClr val="FF0000"/>
                </a:solidFill>
              </a:rPr>
              <a:t>(right to private and family life) of the Convention in that the applicants had not been allowed to photocopy their medical records. It found that, although subsequent legislative changes compatible with the Convention had been introduced, that had happened too late for the applicants.</a:t>
            </a:r>
          </a:p>
        </p:txBody>
      </p:sp>
    </p:spTree>
    <p:extLst>
      <p:ext uri="{BB962C8B-B14F-4D97-AF65-F5344CB8AC3E}">
        <p14:creationId xmlns:p14="http://schemas.microsoft.com/office/powerpoint/2010/main" xmlns="" val="3813735713"/>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810" y="274638"/>
            <a:ext cx="9678589" cy="1020762"/>
          </a:xfrm>
        </p:spPr>
        <p:txBody>
          <a:bodyPr/>
          <a:lstStyle/>
          <a:p>
            <a:r>
              <a:rPr lang="en-US" dirty="0"/>
              <a:t/>
            </a:r>
            <a:br>
              <a:rPr lang="en-US" dirty="0"/>
            </a:br>
            <a:r>
              <a:rPr lang="en-US" dirty="0"/>
              <a:t>CASE 4: </a:t>
            </a:r>
            <a:r>
              <a:rPr lang="en-US" b="1" dirty="0" smtClean="0"/>
              <a:t>Center </a:t>
            </a:r>
            <a:r>
              <a:rPr lang="en-US" b="1" dirty="0"/>
              <a:t>of Legal Resources on behalf of Valentin </a:t>
            </a:r>
            <a:r>
              <a:rPr lang="en-US" b="1" dirty="0" err="1"/>
              <a:t>Câmpeanu</a:t>
            </a:r>
            <a:r>
              <a:rPr lang="en-US" b="1" dirty="0"/>
              <a:t> v. Romania </a:t>
            </a:r>
            <a:r>
              <a:rPr lang="en-US" dirty="0" smtClean="0"/>
              <a:t>, 17 </a:t>
            </a:r>
            <a:r>
              <a:rPr lang="en-US" dirty="0"/>
              <a:t>July 2014 (Grand Chamber) </a:t>
            </a:r>
            <a:r>
              <a:rPr lang="en-US" dirty="0" smtClean="0"/>
              <a:t/>
            </a:r>
            <a:br>
              <a:rPr lang="en-US" dirty="0" smtClean="0"/>
            </a:br>
            <a:r>
              <a:rPr lang="en-US" dirty="0" smtClean="0">
                <a:solidFill>
                  <a:srgbClr val="FF0000"/>
                </a:solidFill>
              </a:rPr>
              <a:t>Alleged </a:t>
            </a:r>
            <a:r>
              <a:rPr lang="en-US" dirty="0">
                <a:solidFill>
                  <a:srgbClr val="FF0000"/>
                </a:solidFill>
              </a:rPr>
              <a:t>failure to provide adequate medical care </a:t>
            </a:r>
          </a:p>
        </p:txBody>
      </p:sp>
      <p:sp>
        <p:nvSpPr>
          <p:cNvPr id="3" name="Content Placeholder 2"/>
          <p:cNvSpPr>
            <a:spLocks noGrp="1"/>
          </p:cNvSpPr>
          <p:nvPr>
            <p:ph idx="1"/>
          </p:nvPr>
        </p:nvSpPr>
        <p:spPr>
          <a:xfrm>
            <a:off x="1521885" y="1905000"/>
            <a:ext cx="10365315" cy="4724400"/>
          </a:xfrm>
        </p:spPr>
        <p:txBody>
          <a:bodyPr>
            <a:normAutofit fontScale="92500" lnSpcReduction="20000"/>
          </a:bodyPr>
          <a:lstStyle/>
          <a:p>
            <a:r>
              <a:rPr lang="en-US" i="1" dirty="0"/>
              <a:t>The application was lodged by a non-governmental organization (NGO), on behalf of Valentin </a:t>
            </a:r>
            <a:r>
              <a:rPr lang="en-US" i="1" dirty="0" err="1"/>
              <a:t>Câmpeanu</a:t>
            </a:r>
            <a:r>
              <a:rPr lang="en-US" i="1" dirty="0"/>
              <a:t>, who died in 2004 at the age of 18 in a psychiatric hospital. Abandoned at birth and placed in an orphanage, he had been diagnosed as a young child as being HIV-positive and as suffering from a severe mental disability. </a:t>
            </a:r>
          </a:p>
          <a:p>
            <a:r>
              <a:rPr lang="en-US" dirty="0"/>
              <a:t>The Court found that, in the exceptional circumstances of the case, and bearing in mind the serious nature of the allegations, it was open to the NGO to act as a representative of Valentin </a:t>
            </a:r>
            <a:r>
              <a:rPr lang="en-US" dirty="0" err="1"/>
              <a:t>Câmpeanu</a:t>
            </a:r>
            <a:r>
              <a:rPr lang="en-US" dirty="0"/>
              <a:t>, even though the </a:t>
            </a:r>
            <a:r>
              <a:rPr lang="en-US" dirty="0" err="1"/>
              <a:t>organisation</a:t>
            </a:r>
            <a:r>
              <a:rPr lang="en-US" dirty="0"/>
              <a:t> was not itself a victim of the alleged violations of the Convention. </a:t>
            </a:r>
          </a:p>
          <a:p>
            <a:r>
              <a:rPr lang="en-US" dirty="0">
                <a:solidFill>
                  <a:srgbClr val="FF0000"/>
                </a:solidFill>
              </a:rPr>
              <a:t>In this case the Court held that there had been a </a:t>
            </a:r>
            <a:r>
              <a:rPr lang="en-US" b="1" dirty="0">
                <a:solidFill>
                  <a:srgbClr val="FF0000"/>
                </a:solidFill>
              </a:rPr>
              <a:t>violation of Article 2 </a:t>
            </a:r>
            <a:r>
              <a:rPr lang="en-US" dirty="0">
                <a:solidFill>
                  <a:srgbClr val="FF0000"/>
                </a:solidFill>
              </a:rPr>
              <a:t>(right to life) of the Convention, in both its substantive and its procedural aspects.</a:t>
            </a:r>
            <a:r>
              <a:rPr lang="en-US" dirty="0"/>
              <a:t> It found in particular: that Valentin </a:t>
            </a:r>
            <a:r>
              <a:rPr lang="en-US" dirty="0" err="1"/>
              <a:t>Câmpeanu</a:t>
            </a:r>
            <a:r>
              <a:rPr lang="en-US" dirty="0"/>
              <a:t> had been placed in medical institutions which were not equipped to provide adequate care for his condition; that he had been transferred from one unit to another without proper diagnosis; and, that the authorities had failed to ensure his appropriate treatment with antiretroviral medication. The authorities, aware of the difficult situation – lack of personnel, insufficient food and lack of heating – in the psychiatric hospital where he had been placed, had unreasonably put his life in danger. Furthermore, there had been no effective investigation into the circumstances of his death. The Court also found a </a:t>
            </a:r>
            <a:r>
              <a:rPr lang="en-US" b="1" dirty="0"/>
              <a:t>breach of Article 13 </a:t>
            </a:r>
            <a:r>
              <a:rPr lang="en-US" dirty="0"/>
              <a:t>(right to an effective remedy) of the Convention </a:t>
            </a:r>
            <a:r>
              <a:rPr lang="en-US" b="1" dirty="0"/>
              <a:t>in conjunction with Article 2</a:t>
            </a:r>
            <a:r>
              <a:rPr lang="en-US" dirty="0"/>
              <a:t>, considering that the Romanian State had failed to provide an appropriate mechanism for redress to people with mental disabilities claiming to be victims under Article 2. </a:t>
            </a:r>
          </a:p>
          <a:p>
            <a:r>
              <a:rPr lang="en-US" dirty="0"/>
              <a:t>Lastly, under </a:t>
            </a:r>
            <a:r>
              <a:rPr lang="en-US" b="1" dirty="0"/>
              <a:t>Article 46 </a:t>
            </a:r>
            <a:r>
              <a:rPr lang="en-US" dirty="0"/>
              <a:t>(binding force and execution of judgments) of the Convention, finding that the violations of the Convention in Valentin </a:t>
            </a:r>
            <a:r>
              <a:rPr lang="en-US" dirty="0" err="1"/>
              <a:t>Câmpeanu’s</a:t>
            </a:r>
            <a:r>
              <a:rPr lang="en-US" dirty="0"/>
              <a:t> case reflected a wider problem, the Court recommended Romania to take the necessary general measures to ensure that mentally disabled persons in a comparable situation were provided with independent representation enabling them to have complaints relating to their health and treatment examined before an independent body.</a:t>
            </a:r>
          </a:p>
        </p:txBody>
      </p:sp>
    </p:spTree>
    <p:extLst>
      <p:ext uri="{BB962C8B-B14F-4D97-AF65-F5344CB8AC3E}">
        <p14:creationId xmlns:p14="http://schemas.microsoft.com/office/powerpoint/2010/main" xmlns="" val="891559831"/>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5: </a:t>
            </a:r>
            <a:r>
              <a:rPr lang="en-US" b="1" dirty="0" err="1"/>
              <a:t>Traskunova</a:t>
            </a:r>
            <a:r>
              <a:rPr lang="en-US" b="1" dirty="0"/>
              <a:t> v. </a:t>
            </a:r>
            <a:r>
              <a:rPr lang="en-US" b="1" dirty="0" smtClean="0"/>
              <a:t>Russia, </a:t>
            </a:r>
            <a:r>
              <a:rPr lang="en-US" dirty="0" smtClean="0"/>
              <a:t>30 </a:t>
            </a:r>
            <a:r>
              <a:rPr lang="en-US" dirty="0"/>
              <a:t>August 2022 </a:t>
            </a:r>
            <a:r>
              <a:rPr lang="en-US" dirty="0" smtClean="0"/>
              <a:t/>
            </a:r>
            <a:br>
              <a:rPr lang="en-US" dirty="0" smtClean="0"/>
            </a:br>
            <a:r>
              <a:rPr lang="en-US" dirty="0" smtClean="0">
                <a:solidFill>
                  <a:srgbClr val="FF0000"/>
                </a:solidFill>
              </a:rPr>
              <a:t>Clinical </a:t>
            </a:r>
            <a:r>
              <a:rPr lang="en-US" dirty="0">
                <a:solidFill>
                  <a:srgbClr val="FF0000"/>
                </a:solidFill>
              </a:rPr>
              <a:t>trial of new medicine </a:t>
            </a:r>
          </a:p>
        </p:txBody>
      </p:sp>
      <p:sp>
        <p:nvSpPr>
          <p:cNvPr id="3" name="Content Placeholder 2"/>
          <p:cNvSpPr>
            <a:spLocks noGrp="1"/>
          </p:cNvSpPr>
          <p:nvPr>
            <p:ph idx="1"/>
          </p:nvPr>
        </p:nvSpPr>
        <p:spPr/>
        <p:txBody>
          <a:bodyPr/>
          <a:lstStyle/>
          <a:p>
            <a:r>
              <a:rPr lang="en-US" i="1" dirty="0"/>
              <a:t>This case concerned the death of the applicant’s daughter while she was participating in the clinical trial of a new drug for schizophrenia, namely </a:t>
            </a:r>
            <a:r>
              <a:rPr lang="en-US" i="1" dirty="0" err="1"/>
              <a:t>asenapine</a:t>
            </a:r>
            <a:r>
              <a:rPr lang="en-US" i="1" dirty="0"/>
              <a:t>. The ensuing inquiry revealed that her daughter had slipped into a coma and died because of heart disease which had gone undetected and which had been aggravated by the experimental drug. The applicant unsuccessfully attempted to have disciplinary proceedings instituted against those responsible and to bring criminal proceedings into the death. She argued that her daughter’s doctors had put her life at risk by failing to carry out comprehensive medical check-ups prior to admitting her to the trials, to then monitor her condition, and to discontinue the trials as soon as side effects had appeared. </a:t>
            </a:r>
          </a:p>
          <a:p>
            <a:r>
              <a:rPr lang="en-US" dirty="0">
                <a:solidFill>
                  <a:srgbClr val="FF0000"/>
                </a:solidFill>
              </a:rPr>
              <a:t>The Court held that there had been a </a:t>
            </a:r>
            <a:r>
              <a:rPr lang="en-US" b="1" dirty="0">
                <a:solidFill>
                  <a:srgbClr val="FF0000"/>
                </a:solidFill>
              </a:rPr>
              <a:t>violation of Article 2 </a:t>
            </a:r>
            <a:r>
              <a:rPr lang="en-US" dirty="0">
                <a:solidFill>
                  <a:srgbClr val="FF0000"/>
                </a:solidFill>
              </a:rPr>
              <a:t>(right to life) of the Convention in the present case, finding that the respondent State has failed to comply with its substantive and procedural obligations under Article 2. In particular, the Court noted that the State had not ensured an effective implementation and functioning of the legal framework with a view to protecting the right to life of the applicant’s daughter – a mentally ill and thus vulnerable individual – in the context of clinical trials of experimental medicinal products, and it had not provided an adequate judicial response to the applicant in that connection.</a:t>
            </a:r>
          </a:p>
        </p:txBody>
      </p:sp>
    </p:spTree>
    <p:extLst>
      <p:ext uri="{BB962C8B-B14F-4D97-AF65-F5344CB8AC3E}">
        <p14:creationId xmlns:p14="http://schemas.microsoft.com/office/powerpoint/2010/main" xmlns="" val="4011936911"/>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t>CASE 6: </a:t>
            </a:r>
            <a:r>
              <a:rPr lang="en-US" b="1" dirty="0" err="1"/>
              <a:t>Vavřička</a:t>
            </a:r>
            <a:r>
              <a:rPr lang="en-US" b="1" dirty="0"/>
              <a:t> and Others v. Czech Republic </a:t>
            </a:r>
            <a:r>
              <a:rPr lang="en-US" dirty="0"/>
              <a:t/>
            </a:r>
            <a:br>
              <a:rPr lang="en-US" dirty="0"/>
            </a:br>
            <a:r>
              <a:rPr lang="en-US" dirty="0"/>
              <a:t>8 April 2021 (Grand Chamber) </a:t>
            </a:r>
            <a:r>
              <a:rPr lang="en-US" dirty="0" smtClean="0"/>
              <a:t/>
            </a:r>
            <a:br>
              <a:rPr lang="en-US" dirty="0" smtClean="0"/>
            </a:br>
            <a:r>
              <a:rPr lang="en-US" dirty="0" smtClean="0">
                <a:solidFill>
                  <a:srgbClr val="FF0000"/>
                </a:solidFill>
              </a:rPr>
              <a:t>Compulsory </a:t>
            </a:r>
            <a:r>
              <a:rPr lang="en-US" dirty="0">
                <a:solidFill>
                  <a:srgbClr val="FF0000"/>
                </a:solidFill>
              </a:rPr>
              <a:t>childhood vaccination </a:t>
            </a:r>
          </a:p>
        </p:txBody>
      </p:sp>
      <p:sp>
        <p:nvSpPr>
          <p:cNvPr id="5" name="Content Placeholder 4"/>
          <p:cNvSpPr>
            <a:spLocks noGrp="1"/>
          </p:cNvSpPr>
          <p:nvPr>
            <p:ph idx="1"/>
          </p:nvPr>
        </p:nvSpPr>
        <p:spPr>
          <a:xfrm>
            <a:off x="533401" y="1905000"/>
            <a:ext cx="11125200" cy="4800600"/>
          </a:xfrm>
        </p:spPr>
        <p:txBody>
          <a:bodyPr>
            <a:normAutofit fontScale="92500" lnSpcReduction="20000"/>
          </a:bodyPr>
          <a:lstStyle/>
          <a:p>
            <a:r>
              <a:rPr lang="en-US" i="1" dirty="0"/>
              <a:t>This case concerned the Czech legislation on compulsory vaccination2 and its consequences for the applicants who refused to comply with it. The first applicant had been fined for failure to comply with the vaccination duty in relation to his two children. The other applicants had all been denied admission to nursery school for the same reason. The applicants all alleged, in particular, that the various consequences for them of non-compliance with the statutory duty of vaccination had been incompatible with their right to respect for their private life. </a:t>
            </a:r>
          </a:p>
          <a:p>
            <a:r>
              <a:rPr lang="en-US" dirty="0">
                <a:solidFill>
                  <a:srgbClr val="FF0000"/>
                </a:solidFill>
              </a:rPr>
              <a:t>The Court held that there had been </a:t>
            </a:r>
            <a:r>
              <a:rPr lang="en-US" b="1" dirty="0">
                <a:solidFill>
                  <a:srgbClr val="FF0000"/>
                </a:solidFill>
              </a:rPr>
              <a:t>no violation of Article 8 </a:t>
            </a:r>
            <a:r>
              <a:rPr lang="en-US" dirty="0">
                <a:solidFill>
                  <a:srgbClr val="FF0000"/>
                </a:solidFill>
              </a:rPr>
              <a:t>(right to respect for private life) of the Convention in the present case, finding that the measures complained of by the applicants, assessed in the context of the national system, had been in a reasonable relationship of proportionality to the legitimate aims pursued by the respondent State (to protect against diseases which could pose a serious risk to health) through the vaccination duty</a:t>
            </a:r>
            <a:r>
              <a:rPr lang="en-US" dirty="0"/>
              <a:t>. The Court clarified that, ultimately, the issue to be determined was not whether a different, less prescriptive policy might have been adopted, as had been done in some other European States. Rather, it was whether, in striking the particular balance that they did, the Czech authorities had exceeded their wide margin of appreciation in this area. The Court concluded that the impugned measures could be regarded as being “necessary in a democratic society”. The Court noted, in particular, that in the Czech Republic the vaccination duty was strongly supported by the relevant medical authorities. It could be said to represent the national authorities’ answer to the pressing social need to protect individual and public health against the diseases in question and to guard against any downward trend in the rate of vaccination among children. The judgment also </a:t>
            </a:r>
            <a:r>
              <a:rPr lang="en-US" dirty="0" err="1"/>
              <a:t>emphasised</a:t>
            </a:r>
            <a:r>
              <a:rPr lang="en-US" dirty="0"/>
              <a:t> that in all decisions concerning children, their best interests must be of paramount importance. With regard to </a:t>
            </a:r>
            <a:r>
              <a:rPr lang="en-US" dirty="0" err="1"/>
              <a:t>immunisation</a:t>
            </a:r>
            <a:r>
              <a:rPr lang="en-US" dirty="0"/>
              <a:t>, the objective had to be that every child was protected against serious diseases, through vaccination or by virtue of herd immunity. The Czech health policy could therefore be said to be consistent with the best interests of the children who were its focus. The Court further noted that the vaccination duty concerned nine diseases against which vaccination was considered effective and safe by the scientific community, as was the tenth vaccination, which was given to children with particular health indications.</a:t>
            </a:r>
          </a:p>
        </p:txBody>
      </p:sp>
    </p:spTree>
    <p:extLst>
      <p:ext uri="{BB962C8B-B14F-4D97-AF65-F5344CB8AC3E}">
        <p14:creationId xmlns:p14="http://schemas.microsoft.com/office/powerpoint/2010/main" xmlns="" val="3944244838"/>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CASE 7:</a:t>
            </a:r>
            <a:r>
              <a:rPr lang="en-US" b="1" smtClean="0"/>
              <a:t>De Kok v. the Netherlands </a:t>
            </a:r>
            <a:r>
              <a:rPr lang="en-US" smtClean="0"/>
              <a:t/>
            </a:r>
            <a:br>
              <a:rPr lang="en-US" smtClean="0"/>
            </a:br>
            <a:r>
              <a:rPr lang="en-US" smtClean="0"/>
              <a:t>26 April 2022 (decision on the admissibility) </a:t>
            </a:r>
            <a:r>
              <a:rPr lang="en-US" smtClean="0">
                <a:solidFill>
                  <a:srgbClr val="FF0000"/>
                </a:solidFill>
              </a:rPr>
              <a:t>Compulsory health insurance </a:t>
            </a:r>
            <a:endParaRPr lang="en-US" dirty="0">
              <a:solidFill>
                <a:srgbClr val="FF0000"/>
              </a:solidFill>
            </a:endParaRPr>
          </a:p>
        </p:txBody>
      </p:sp>
      <p:sp>
        <p:nvSpPr>
          <p:cNvPr id="3" name="Content Placeholder 2"/>
          <p:cNvSpPr>
            <a:spLocks noGrp="1"/>
          </p:cNvSpPr>
          <p:nvPr>
            <p:ph idx="1"/>
          </p:nvPr>
        </p:nvSpPr>
        <p:spPr>
          <a:xfrm>
            <a:off x="228601" y="1905000"/>
            <a:ext cx="11582400" cy="4724400"/>
          </a:xfrm>
        </p:spPr>
        <p:txBody>
          <a:bodyPr>
            <a:normAutofit fontScale="92500" lnSpcReduction="20000"/>
          </a:bodyPr>
          <a:lstStyle/>
          <a:p>
            <a:r>
              <a:rPr lang="en-US" i="1" dirty="0"/>
              <a:t>The applicant complained about the obligation to buy basic health insurance in the Netherlands and the consequences of his not having done so. He stated in particular that he would prefer to pay only for homeopathic remedies rather than sharing the collective burden of conventional medical treatment covered by the basic insurance. He complained that he had been forced to take out basic health insurance contrary to his beliefs, with an opt-out only for those with conscientious objections to all forms of insurance, which had not been his case. He also submitted that the obligation had interfered with his right to use his money as he saw fit. </a:t>
            </a:r>
          </a:p>
          <a:p>
            <a:r>
              <a:rPr lang="en-US" dirty="0">
                <a:solidFill>
                  <a:srgbClr val="FF0000"/>
                </a:solidFill>
              </a:rPr>
              <a:t>The Court declared </a:t>
            </a:r>
            <a:r>
              <a:rPr lang="en-US" b="1" dirty="0">
                <a:solidFill>
                  <a:srgbClr val="FF0000"/>
                </a:solidFill>
              </a:rPr>
              <a:t>inadmissible</a:t>
            </a:r>
            <a:r>
              <a:rPr lang="en-US" dirty="0">
                <a:solidFill>
                  <a:srgbClr val="FF0000"/>
                </a:solidFill>
              </a:rPr>
              <a:t>, as being manifestly ill-founded, the applicant’s complaint under </a:t>
            </a:r>
            <a:r>
              <a:rPr lang="en-US" b="1" dirty="0">
                <a:solidFill>
                  <a:srgbClr val="FF0000"/>
                </a:solidFill>
              </a:rPr>
              <a:t>Article 8 </a:t>
            </a:r>
            <a:r>
              <a:rPr lang="en-US" dirty="0">
                <a:solidFill>
                  <a:srgbClr val="FF0000"/>
                </a:solidFill>
              </a:rPr>
              <a:t>(right to respect for private life) of the Convention. </a:t>
            </a:r>
            <a:r>
              <a:rPr lang="en-US" dirty="0"/>
              <a:t>It considered in particular that, in so far as that provision was applicable – and </a:t>
            </a:r>
            <a:r>
              <a:rPr lang="en-US" dirty="0" smtClean="0"/>
              <a:t>thus </a:t>
            </a:r>
            <a:r>
              <a:rPr lang="en-US" dirty="0"/>
              <a:t>proceeding on the basis that it should be assumed that both the obligation for the applicant to take out basic health insurance and the taking out of such insurance on his behalf constituted an interference with his right to private life – the decision in question was grounded in law and served the legitimate aim of ensuring access to adequate medical facilities and to prevent people from being uninsured so as to ensure the protection of health and the protection of the rights of others. The Court found that the obligation was the Netherlands’ answer to the pressing social need of ensuring affordable healthcare via collective solidarity, and noted the wide discretion (“margin of appreciation”) States had in that area. It further noted that the applicant had been neither denied nor forced to have any treatment, and could have opted for supplementary health insurance that covered homeopathic remedies. The Court also declared </a:t>
            </a:r>
            <a:r>
              <a:rPr lang="en-US" b="1" dirty="0"/>
              <a:t>inadmissible</a:t>
            </a:r>
            <a:r>
              <a:rPr lang="en-US" dirty="0"/>
              <a:t>, as being manifestly ill-founded, the applicant’s complaint under </a:t>
            </a:r>
            <a:r>
              <a:rPr lang="en-US" b="1" dirty="0"/>
              <a:t>Article 9 </a:t>
            </a:r>
            <a:r>
              <a:rPr lang="en-US" dirty="0"/>
              <a:t>(freedom of conscience) of the Convention, finding that that complain had not been of sufficient cogency, seriousness, cohesion and importance to fall within the scope of Article 9. Lastly, the Court declared </a:t>
            </a:r>
            <a:r>
              <a:rPr lang="en-US" b="1" dirty="0"/>
              <a:t>inadmissible </a:t>
            </a:r>
            <a:r>
              <a:rPr lang="en-US" dirty="0"/>
              <a:t>the applicant’s complaint under </a:t>
            </a:r>
            <a:r>
              <a:rPr lang="en-US" b="1" dirty="0"/>
              <a:t>Article 1 </a:t>
            </a:r>
            <a:r>
              <a:rPr lang="en-US" dirty="0"/>
              <a:t>(protection of property) </a:t>
            </a:r>
            <a:r>
              <a:rPr lang="en-US" b="1" dirty="0"/>
              <a:t>of Protocol No. 1 </a:t>
            </a:r>
            <a:r>
              <a:rPr lang="en-US" dirty="0"/>
              <a:t>to the Convention. It considered that given the solidarity principle, the cost of the health insurance premium in question, the possibility to buy supplementary health insurance to cover homeopathic medicine, and the possibility for individuals with a modest income to apply for financial support (</a:t>
            </a:r>
            <a:r>
              <a:rPr lang="en-US" i="1" dirty="0" err="1"/>
              <a:t>zorgtoeslag</a:t>
            </a:r>
            <a:r>
              <a:rPr lang="en-US" dirty="0"/>
              <a:t>), the interference in question had been proportionate to the legitimate aim pursued. </a:t>
            </a:r>
          </a:p>
        </p:txBody>
      </p:sp>
    </p:spTree>
    <p:extLst>
      <p:ext uri="{BB962C8B-B14F-4D97-AF65-F5344CB8AC3E}">
        <p14:creationId xmlns:p14="http://schemas.microsoft.com/office/powerpoint/2010/main" xmlns="" val="804604071"/>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8:</a:t>
            </a:r>
            <a:r>
              <a:rPr lang="en-US" b="1" dirty="0" smtClean="0"/>
              <a:t>Diennet </a:t>
            </a:r>
            <a:r>
              <a:rPr lang="en-US" b="1" dirty="0"/>
              <a:t>v. France </a:t>
            </a:r>
            <a:r>
              <a:rPr lang="en-US" dirty="0"/>
              <a:t/>
            </a:r>
            <a:br>
              <a:rPr lang="en-US" dirty="0"/>
            </a:br>
            <a:r>
              <a:rPr lang="en-US" dirty="0"/>
              <a:t>26 September 1995 </a:t>
            </a:r>
            <a:r>
              <a:rPr lang="en-US" dirty="0" smtClean="0"/>
              <a:t/>
            </a:r>
            <a:br>
              <a:rPr lang="en-US" dirty="0" smtClean="0"/>
            </a:br>
            <a:r>
              <a:rPr lang="en-US" dirty="0" smtClean="0">
                <a:solidFill>
                  <a:srgbClr val="FF0000"/>
                </a:solidFill>
              </a:rPr>
              <a:t>Disciplinary </a:t>
            </a:r>
            <a:r>
              <a:rPr lang="en-US" dirty="0">
                <a:solidFill>
                  <a:srgbClr val="FF0000"/>
                </a:solidFill>
              </a:rPr>
              <a:t>proceedings against health professionals </a:t>
            </a:r>
          </a:p>
        </p:txBody>
      </p:sp>
      <p:sp>
        <p:nvSpPr>
          <p:cNvPr id="3" name="Content Placeholder 2"/>
          <p:cNvSpPr>
            <a:spLocks noGrp="1"/>
          </p:cNvSpPr>
          <p:nvPr>
            <p:ph idx="1"/>
          </p:nvPr>
        </p:nvSpPr>
        <p:spPr/>
        <p:txBody>
          <a:bodyPr/>
          <a:lstStyle/>
          <a:p>
            <a:r>
              <a:rPr lang="en-US" dirty="0"/>
              <a:t>The applicant, a French doctor, was struck off the regional doctors’ register for reasons of professional misconduct after he admitted that he had been advising his patients, who wished to lose weight, from a distance. He never met his patients, did not monitor or adjust the treatment prescribed, and during his frequent absences they were advised by his secretarial staff. He complained that the professional disciplinary bodies deciding on his case had not been impartial and that the hearings before them had not been held in public. </a:t>
            </a:r>
          </a:p>
          <a:p>
            <a:r>
              <a:rPr lang="en-US" dirty="0">
                <a:solidFill>
                  <a:srgbClr val="FF0000"/>
                </a:solidFill>
              </a:rPr>
              <a:t>The Court found a </a:t>
            </a:r>
            <a:r>
              <a:rPr lang="en-US" b="1" dirty="0">
                <a:solidFill>
                  <a:srgbClr val="FF0000"/>
                </a:solidFill>
              </a:rPr>
              <a:t>violation of Article 6 § 1 </a:t>
            </a:r>
            <a:r>
              <a:rPr lang="en-US" dirty="0">
                <a:solidFill>
                  <a:srgbClr val="FF0000"/>
                </a:solidFill>
              </a:rPr>
              <a:t>(right to a fair trial) of the Convention, because the hearings had not been held in public, and </a:t>
            </a:r>
            <a:r>
              <a:rPr lang="en-US" b="1" dirty="0">
                <a:solidFill>
                  <a:srgbClr val="FF0000"/>
                </a:solidFill>
              </a:rPr>
              <a:t>no violation </a:t>
            </a:r>
            <a:r>
              <a:rPr lang="en-US" dirty="0">
                <a:solidFill>
                  <a:srgbClr val="FF0000"/>
                </a:solidFill>
              </a:rPr>
              <a:t>of Article 6 § 1 in respect of the complaint that the disciplinary bodies had not been impartial.</a:t>
            </a:r>
          </a:p>
        </p:txBody>
      </p:sp>
    </p:spTree>
    <p:extLst>
      <p:ext uri="{BB962C8B-B14F-4D97-AF65-F5344CB8AC3E}">
        <p14:creationId xmlns:p14="http://schemas.microsoft.com/office/powerpoint/2010/main" xmlns="" val="2671497433"/>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9:</a:t>
            </a:r>
            <a:r>
              <a:rPr lang="en-US" b="1" dirty="0"/>
              <a:t> </a:t>
            </a:r>
            <a:r>
              <a:rPr lang="en-US" b="1" dirty="0" err="1"/>
              <a:t>Azzaqui</a:t>
            </a:r>
            <a:r>
              <a:rPr lang="en-US" b="1" dirty="0"/>
              <a:t> v. the Netherlands </a:t>
            </a:r>
            <a:r>
              <a:rPr lang="en-US" dirty="0"/>
              <a:t/>
            </a:r>
            <a:br>
              <a:rPr lang="en-US" dirty="0"/>
            </a:br>
            <a:r>
              <a:rPr lang="en-US" dirty="0"/>
              <a:t>30 May </a:t>
            </a:r>
            <a:r>
              <a:rPr lang="en-US" dirty="0" smtClean="0"/>
              <a:t>2023</a:t>
            </a:r>
            <a:br>
              <a:rPr lang="en-US" dirty="0" smtClean="0"/>
            </a:br>
            <a:r>
              <a:rPr lang="en-US" dirty="0">
                <a:solidFill>
                  <a:srgbClr val="FF0000"/>
                </a:solidFill>
              </a:rPr>
              <a:t>Deportation of seriously ill </a:t>
            </a:r>
            <a:r>
              <a:rPr lang="en-US" dirty="0" smtClean="0">
                <a:solidFill>
                  <a:srgbClr val="FF0000"/>
                </a:solidFill>
              </a:rPr>
              <a:t>person</a:t>
            </a:r>
            <a:endParaRPr lang="en-US" dirty="0">
              <a:solidFill>
                <a:srgbClr val="FF0000"/>
              </a:solidFill>
            </a:endParaRPr>
          </a:p>
        </p:txBody>
      </p:sp>
      <p:sp>
        <p:nvSpPr>
          <p:cNvPr id="3" name="Content Placeholder 2"/>
          <p:cNvSpPr>
            <a:spLocks noGrp="1"/>
          </p:cNvSpPr>
          <p:nvPr>
            <p:ph idx="1"/>
          </p:nvPr>
        </p:nvSpPr>
        <p:spPr>
          <a:xfrm>
            <a:off x="1521885" y="1905000"/>
            <a:ext cx="10136715" cy="4648200"/>
          </a:xfrm>
        </p:spPr>
        <p:txBody>
          <a:bodyPr>
            <a:normAutofit/>
          </a:bodyPr>
          <a:lstStyle/>
          <a:p>
            <a:r>
              <a:rPr lang="en-US" i="1" dirty="0"/>
              <a:t>This case concerned the revocation in 2018 of the residence permit of the applicant, a Moroccan national, and a ten-year entry ban to the Netherlands on the grounds that he was a threat to public order. He had been convicted of several crimes, including rape in 1996. He had a personality disorder when he committed the latter crime, and has spent most of the following years in a custodial clinic. The applicant complained that the decision to revoke his residence permit and impose an entry ban had been disproportionate. He submitted that the Dutch authorities had failed to sufficiently weigh in the balance his personal circumstances, in particular his mental illness. </a:t>
            </a:r>
          </a:p>
          <a:p>
            <a:r>
              <a:rPr lang="en-US" dirty="0">
                <a:solidFill>
                  <a:srgbClr val="FF0000"/>
                </a:solidFill>
              </a:rPr>
              <a:t>Despite the State’s wide discretion (“margin of appreciation”) to decide on such matters, the Court considered that, in the particular circumstances of the case, the Dutch authorities had failed to duly take into account and to properly balance the interests at stake. In the light of this, the Court held that there had been a procedural </a:t>
            </a:r>
            <a:r>
              <a:rPr lang="en-US" b="1" dirty="0">
                <a:solidFill>
                  <a:srgbClr val="FF0000"/>
                </a:solidFill>
              </a:rPr>
              <a:t>violation of Article 8 </a:t>
            </a:r>
            <a:r>
              <a:rPr lang="en-US" dirty="0">
                <a:solidFill>
                  <a:srgbClr val="FF0000"/>
                </a:solidFill>
              </a:rPr>
              <a:t>(right to respect for private and family life) of the Convention in respect of the applicant</a:t>
            </a:r>
            <a:r>
              <a:rPr lang="en-US" dirty="0"/>
              <a:t>. It found in particular that the domestic authorities had failed to properly balance the interests at stake. In particular, they had not sufficiently taken into </a:t>
            </a:r>
            <a:r>
              <a:rPr lang="en-US" dirty="0" smtClean="0"/>
              <a:t>account </a:t>
            </a:r>
            <a:r>
              <a:rPr lang="en-US" dirty="0"/>
              <a:t>that the applicant had been suffering from a serious mental illness, which had reduced his criminal culpability in the rape proceedings. Nor had they considered other personal circumstances, such as the progress he had made since his last offence and that the treatment he had been following was aimed at reintegration into Dutch society. </a:t>
            </a:r>
          </a:p>
        </p:txBody>
      </p:sp>
    </p:spTree>
    <p:extLst>
      <p:ext uri="{BB962C8B-B14F-4D97-AF65-F5344CB8AC3E}">
        <p14:creationId xmlns:p14="http://schemas.microsoft.com/office/powerpoint/2010/main" xmlns="" val="2434670997"/>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10:</a:t>
            </a:r>
            <a:r>
              <a:rPr lang="en-US" b="1" dirty="0" smtClean="0"/>
              <a:t>Jalloh </a:t>
            </a:r>
            <a:r>
              <a:rPr lang="en-US" b="1" dirty="0"/>
              <a:t>v. Germany </a:t>
            </a:r>
            <a:r>
              <a:rPr lang="en-US" dirty="0"/>
              <a:t/>
            </a:r>
            <a:br>
              <a:rPr lang="en-US" dirty="0"/>
            </a:br>
            <a:r>
              <a:rPr lang="en-US" dirty="0"/>
              <a:t>11 July 2006 (Grand Chamber) </a:t>
            </a:r>
            <a:r>
              <a:rPr lang="en-US" dirty="0" smtClean="0"/>
              <a:t/>
            </a:r>
            <a:br>
              <a:rPr lang="en-US" dirty="0" smtClean="0"/>
            </a:br>
            <a:r>
              <a:rPr lang="en-US" dirty="0" smtClean="0">
                <a:solidFill>
                  <a:srgbClr val="FF0000"/>
                </a:solidFill>
              </a:rPr>
              <a:t>Forcible </a:t>
            </a:r>
            <a:r>
              <a:rPr lang="en-US" dirty="0">
                <a:solidFill>
                  <a:srgbClr val="FF0000"/>
                </a:solidFill>
              </a:rPr>
              <a:t>medical intervention or treatment </a:t>
            </a:r>
          </a:p>
        </p:txBody>
      </p:sp>
      <p:sp>
        <p:nvSpPr>
          <p:cNvPr id="3" name="Content Placeholder 2"/>
          <p:cNvSpPr>
            <a:spLocks noGrp="1"/>
          </p:cNvSpPr>
          <p:nvPr>
            <p:ph idx="1"/>
          </p:nvPr>
        </p:nvSpPr>
        <p:spPr>
          <a:xfrm>
            <a:off x="1521885" y="1905000"/>
            <a:ext cx="10136715" cy="4267200"/>
          </a:xfrm>
        </p:spPr>
        <p:txBody>
          <a:bodyPr>
            <a:normAutofit lnSpcReduction="10000"/>
          </a:bodyPr>
          <a:lstStyle/>
          <a:p>
            <a:r>
              <a:rPr lang="en-US" i="1" dirty="0"/>
              <a:t>This case concerned the forcible administration of emetics to a drug-trafficker in order to recover a plastic bag he had swallowed containing drugs. The drugs were subsequently used as evidence in the criminal proceedings against him. The applicant claimed in particular that he had been subjected to inhuman and degrading treatment as a result of having been forcibly administered the emetics in question. </a:t>
            </a:r>
          </a:p>
          <a:p>
            <a:r>
              <a:rPr lang="en-US" dirty="0">
                <a:solidFill>
                  <a:srgbClr val="FF0000"/>
                </a:solidFill>
              </a:rPr>
              <a:t>The Court reiterated that the Convention did not, in principle, prohibit recourse to a forcible medical intervention that would assist in the investigation of an offence. However, any interference with a person’s physical integrity carried out with the aim of obtaining evidence had to be the subject of rigorous scrutiny. In the present case, the Court held that the applicant had been subjected to inhuman and degrading </a:t>
            </a:r>
            <a:r>
              <a:rPr lang="en-US" b="1" dirty="0">
                <a:solidFill>
                  <a:srgbClr val="FF0000"/>
                </a:solidFill>
              </a:rPr>
              <a:t>treatment contrary to Article 3 </a:t>
            </a:r>
            <a:r>
              <a:rPr lang="en-US" dirty="0">
                <a:solidFill>
                  <a:srgbClr val="FF0000"/>
                </a:solidFill>
              </a:rPr>
              <a:t>(prohibition of inhuman or degrading treatment) of the Convention</a:t>
            </a:r>
            <a:r>
              <a:rPr lang="en-US" dirty="0"/>
              <a:t>. It observed in particular that the German authorities had forced him to regurgitate, not for therapeutic reasons, but in order to retrieve evidence they could equally have obtained by less intrusive methods. Not only had the manner in which the impugned measure was carried out been liable to arouse in the applicant feelings of fear, anguish and inferiority that were capable of humiliating and debasing him, but the procedure had furthermore entailed risks to the applicant’s health, not least because of the failure to obtain a proper anamnesis beforehand. Although this had not been the intention, the measure had also been implemented in a way which had caused the applicant both physical pain and mental suffering.</a:t>
            </a:r>
          </a:p>
        </p:txBody>
      </p:sp>
    </p:spTree>
    <p:extLst>
      <p:ext uri="{BB962C8B-B14F-4D97-AF65-F5344CB8AC3E}">
        <p14:creationId xmlns:p14="http://schemas.microsoft.com/office/powerpoint/2010/main" xmlns="" val="2617022501"/>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a:solidFill>
                  <a:srgbClr val="FF0000"/>
                </a:solidFill>
              </a:rPr>
              <a:t>Financing of the Health Care </a:t>
            </a:r>
            <a:r>
              <a:rPr lang="en-US" b="1" dirty="0" smtClean="0">
                <a:solidFill>
                  <a:srgbClr val="FF0000"/>
                </a:solidFill>
              </a:rPr>
              <a:t>System:</a:t>
            </a:r>
            <a:r>
              <a:rPr lang="en-US" b="1" dirty="0"/>
              <a:t/>
            </a:r>
            <a:br>
              <a:rPr lang="en-US" b="1" dirty="0"/>
            </a:br>
            <a:r>
              <a:rPr lang="en-US" b="1" dirty="0" smtClean="0"/>
              <a:t>DIFFERENCES IN LEGISLATION BETWEEN SERBIA, EU AND USA</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437768261"/>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solidFill>
                  <a:srgbClr val="FF0000"/>
                </a:solidFill>
              </a:rPr>
              <a:t>Health does not have a price, but it has some costs. </a:t>
            </a:r>
            <a:r>
              <a:rPr lang="en-US" i="1" dirty="0" smtClean="0">
                <a:solidFill>
                  <a:srgbClr val="FF0000"/>
                </a:solidFill>
              </a:rPr>
              <a:t/>
            </a:r>
            <a:br>
              <a:rPr lang="en-US" i="1" dirty="0" smtClean="0">
                <a:solidFill>
                  <a:srgbClr val="FF0000"/>
                </a:solidFill>
              </a:rPr>
            </a:br>
            <a:r>
              <a:rPr lang="en-US" i="1" dirty="0">
                <a:solidFill>
                  <a:srgbClr val="FF0000"/>
                </a:solidFill>
              </a:rPr>
              <a:t/>
            </a:r>
            <a:br>
              <a:rPr lang="en-US" i="1" dirty="0">
                <a:solidFill>
                  <a:srgbClr val="FF0000"/>
                </a:solidFill>
              </a:rPr>
            </a:br>
            <a:r>
              <a:rPr lang="en-US" dirty="0" smtClean="0"/>
              <a:t>Healthcare </a:t>
            </a:r>
            <a:r>
              <a:rPr lang="en-US" dirty="0"/>
              <a:t>systems take a fundamental role in countries to guarantee equal access to basic and advanced services for the entire population, improving welfare and the general quality of life.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4170314220"/>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Medical law </a:t>
            </a:r>
            <a:r>
              <a:rPr lang="en-US" dirty="0" smtClean="0"/>
              <a:t>strives </a:t>
            </a:r>
            <a:r>
              <a:rPr lang="en-US" dirty="0"/>
              <a:t>for universality. </a:t>
            </a:r>
            <a:r>
              <a:rPr lang="en-US" dirty="0" smtClean="0"/>
              <a:t/>
            </a:r>
            <a:br>
              <a:rPr lang="en-US" dirty="0" smtClean="0"/>
            </a:br>
            <a:r>
              <a:rPr lang="en-US" dirty="0" smtClean="0"/>
              <a:t>The </a:t>
            </a:r>
            <a:r>
              <a:rPr lang="en-US" dirty="0"/>
              <a:t>ﬁrst </a:t>
            </a:r>
            <a:r>
              <a:rPr lang="en-US" dirty="0" smtClean="0"/>
              <a:t>codiﬁcation </a:t>
            </a:r>
            <a:r>
              <a:rPr lang="en-US" dirty="0"/>
              <a:t>began several decades ago among the countries of North Europe. </a:t>
            </a:r>
            <a:r>
              <a:rPr lang="en-US" dirty="0" smtClean="0"/>
              <a:t>It </a:t>
            </a:r>
            <a:r>
              <a:rPr lang="en-US" dirty="0"/>
              <a:t>was the best realization of the connections between medicine and law.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817125780"/>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b="1" dirty="0"/>
              <a:t>The major difference: who pays for healthcare in the USA and in </a:t>
            </a:r>
            <a:r>
              <a:rPr lang="en-US" b="1" dirty="0" smtClean="0"/>
              <a:t>Europe</a:t>
            </a:r>
            <a:r>
              <a:rPr lang="en-US" b="1" dirty="0" smtClean="0">
                <a:solidFill>
                  <a:srgbClr val="FF0000"/>
                </a:solidFill>
              </a:rPr>
              <a:t/>
            </a:r>
            <a:br>
              <a:rPr lang="en-US" b="1" dirty="0" smtClean="0">
                <a:solidFill>
                  <a:srgbClr val="FF0000"/>
                </a:solidFill>
              </a:rPr>
            </a:br>
            <a:r>
              <a:rPr lang="en-US" b="1" dirty="0" smtClean="0">
                <a:solidFill>
                  <a:srgbClr val="FF0000"/>
                </a:solidFill>
              </a:rPr>
              <a:t> </a:t>
            </a:r>
            <a:r>
              <a:rPr lang="en-US" b="1" dirty="0"/>
              <a:t/>
            </a:r>
            <a:br>
              <a:rPr lang="en-US" b="1" dirty="0"/>
            </a:br>
            <a:r>
              <a:rPr lang="en-US" dirty="0"/>
              <a:t>An essential of affordability and accessibility of healthcare services, the question of payment is solved differently by Europe and the USA. </a:t>
            </a:r>
          </a:p>
        </p:txBody>
      </p:sp>
      <p:sp>
        <p:nvSpPr>
          <p:cNvPr id="7" name="Text Placeholder 6"/>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29867731"/>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US" b="1" dirty="0"/>
              <a:t>Financing of the Health Care </a:t>
            </a:r>
            <a:r>
              <a:rPr lang="en-US" b="1" dirty="0" smtClean="0"/>
              <a:t>System in Serbia</a:t>
            </a:r>
            <a:endParaRPr lang="en-US" dirty="0"/>
          </a:p>
        </p:txBody>
      </p:sp>
      <p:sp>
        <p:nvSpPr>
          <p:cNvPr id="5" name="Content Placeholder 4"/>
          <p:cNvSpPr>
            <a:spLocks noGrp="1"/>
          </p:cNvSpPr>
          <p:nvPr>
            <p:ph idx="1"/>
          </p:nvPr>
        </p:nvSpPr>
        <p:spPr/>
        <p:txBody>
          <a:bodyPr/>
          <a:lstStyle/>
          <a:p>
            <a:pPr lvl="0"/>
            <a:r>
              <a:rPr lang="en-US" sz="2200" dirty="0"/>
              <a:t>The resources for the implementation of health care as well as for the work and development of the health service are provided pursuant to the law. Each national health care system in Europe is unique, due to many </a:t>
            </a:r>
            <a:r>
              <a:rPr lang="en-US" sz="2200" dirty="0" smtClean="0"/>
              <a:t>factors.</a:t>
            </a:r>
            <a:endParaRPr lang="sr-Latn-RS" sz="2200" dirty="0" smtClean="0"/>
          </a:p>
          <a:p>
            <a:pPr lvl="0"/>
            <a:r>
              <a:rPr lang="en-US" sz="2200" dirty="0" smtClean="0"/>
              <a:t>The </a:t>
            </a:r>
            <a:r>
              <a:rPr lang="en-US" sz="2200" dirty="0"/>
              <a:t>social insurance system in the Republic of Serbia is based on the Bismarck model and is characterized by ﬁnancing through contributions, combinations of the state and </a:t>
            </a:r>
            <a:r>
              <a:rPr lang="en-US" sz="2200" dirty="0" smtClean="0"/>
              <a:t>private </a:t>
            </a:r>
            <a:r>
              <a:rPr lang="en-US" sz="2200" dirty="0"/>
              <a:t>ownership of health institutions and a high percentage of the population </a:t>
            </a:r>
            <a:r>
              <a:rPr lang="en-US" sz="2200" dirty="0" smtClean="0"/>
              <a:t>covered </a:t>
            </a:r>
            <a:r>
              <a:rPr lang="en-US" sz="2200" dirty="0"/>
              <a:t>by mandatory health insurance.</a:t>
            </a:r>
          </a:p>
          <a:p>
            <a:endParaRPr lang="en-US" dirty="0"/>
          </a:p>
        </p:txBody>
      </p:sp>
    </p:spTree>
    <p:extLst>
      <p:ext uri="{BB962C8B-B14F-4D97-AF65-F5344CB8AC3E}">
        <p14:creationId xmlns:p14="http://schemas.microsoft.com/office/powerpoint/2010/main" xmlns="" val="3383681176"/>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Funding healthcare</a:t>
            </a:r>
            <a:endParaRPr lang="en-US" dirty="0"/>
          </a:p>
        </p:txBody>
      </p:sp>
      <p:sp>
        <p:nvSpPr>
          <p:cNvPr id="3" name="Content Placeholder 2"/>
          <p:cNvSpPr>
            <a:spLocks noGrp="1"/>
          </p:cNvSpPr>
          <p:nvPr>
            <p:ph idx="1"/>
          </p:nvPr>
        </p:nvSpPr>
        <p:spPr/>
        <p:txBody>
          <a:bodyPr/>
          <a:lstStyle/>
          <a:p>
            <a:r>
              <a:rPr lang="en-US" sz="2000" dirty="0"/>
              <a:t>The Health Care </a:t>
            </a:r>
            <a:r>
              <a:rPr lang="en-US" sz="2000" dirty="0" smtClean="0"/>
              <a:t>Act </a:t>
            </a:r>
            <a:r>
              <a:rPr lang="en-US" sz="2000" dirty="0"/>
              <a:t>supports the acquiring of funds for the work of health care institutions. The law stipulates that fund for the implementation of health care as well as for the operation and development of the health care system are provided in accordance with the law governing health insurance (Article 7). </a:t>
            </a:r>
            <a:endParaRPr lang="sr-Latn-RS" sz="2000" dirty="0" smtClean="0"/>
          </a:p>
          <a:p>
            <a:r>
              <a:rPr lang="en-US" sz="2000" dirty="0" smtClean="0"/>
              <a:t>The </a:t>
            </a:r>
            <a:r>
              <a:rPr lang="en-US" sz="2000" dirty="0"/>
              <a:t>principle of efficiency of health care is achieved by obtaining the best possible results in </a:t>
            </a:r>
            <a:r>
              <a:rPr lang="en-US" sz="2000" dirty="0" smtClean="0"/>
              <a:t>relation </a:t>
            </a:r>
            <a:r>
              <a:rPr lang="en-US" sz="2000" dirty="0"/>
              <a:t>to the available ﬁnancial resources, i.e., by achieving the highest level of </a:t>
            </a:r>
            <a:r>
              <a:rPr lang="en-US" sz="2000" dirty="0" smtClean="0"/>
              <a:t>health </a:t>
            </a:r>
            <a:r>
              <a:rPr lang="en-US" sz="2000" dirty="0"/>
              <a:t>care with the lowest expenditure of funds (Article 26). </a:t>
            </a:r>
            <a:endParaRPr lang="sr-Latn-RS" sz="2000" dirty="0" smtClean="0"/>
          </a:p>
          <a:p>
            <a:r>
              <a:rPr lang="en-US" sz="2000" dirty="0" smtClean="0"/>
              <a:t>Public </a:t>
            </a:r>
            <a:r>
              <a:rPr lang="en-US" sz="2000" dirty="0"/>
              <a:t>and private health care institutions are entered in the Register of Health Institutions, in accordance with the law (Article 46 paragraph 2). </a:t>
            </a:r>
            <a:endParaRPr lang="sr-Latn-RS" sz="2000" dirty="0" smtClean="0"/>
          </a:p>
          <a:p>
            <a:r>
              <a:rPr lang="en-US" sz="2000" dirty="0" smtClean="0"/>
              <a:t>Health </a:t>
            </a:r>
            <a:r>
              <a:rPr lang="en-US" sz="2000" dirty="0"/>
              <a:t>care institutions established with funds in </a:t>
            </a:r>
            <a:r>
              <a:rPr lang="en-US" sz="2000" dirty="0" smtClean="0"/>
              <a:t>private</a:t>
            </a:r>
            <a:r>
              <a:rPr lang="en-US" sz="2000" dirty="0"/>
              <a:t>, i.e., in other forms of ownership, as well as private practice, acquire funds for work, i.e., dispose of them, in accordance with the law.</a:t>
            </a:r>
          </a:p>
          <a:p>
            <a:pPr lvl="0"/>
            <a:endParaRPr lang="en-US" dirty="0"/>
          </a:p>
          <a:p>
            <a:endParaRPr lang="en-US" dirty="0"/>
          </a:p>
        </p:txBody>
      </p:sp>
    </p:spTree>
    <p:extLst>
      <p:ext uri="{BB962C8B-B14F-4D97-AF65-F5344CB8AC3E}">
        <p14:creationId xmlns:p14="http://schemas.microsoft.com/office/powerpoint/2010/main" xmlns="" val="1599038905"/>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2200" dirty="0"/>
              <a:t>For extending public services, a health care institution, as a public resources user, obtains its operating assets from public revenues as follows</a:t>
            </a:r>
            <a:r>
              <a:rPr lang="en-US" sz="2200" dirty="0" smtClean="0"/>
              <a:t>:</a:t>
            </a:r>
            <a:endParaRPr lang="en-US" sz="2200" dirty="0"/>
          </a:p>
        </p:txBody>
      </p:sp>
      <p:sp>
        <p:nvSpPr>
          <p:cNvPr id="3" name="Content Placeholder 2"/>
          <p:cNvSpPr>
            <a:spLocks noGrp="1"/>
          </p:cNvSpPr>
          <p:nvPr>
            <p:ph idx="1"/>
          </p:nvPr>
        </p:nvSpPr>
        <p:spPr>
          <a:xfrm>
            <a:off x="1521885" y="1905000"/>
            <a:ext cx="9908115" cy="4267200"/>
          </a:xfrm>
        </p:spPr>
        <p:txBody>
          <a:bodyPr>
            <a:normAutofit/>
          </a:bodyPr>
          <a:lstStyle/>
          <a:p>
            <a:pPr lvl="0"/>
            <a:r>
              <a:rPr lang="en-US" dirty="0" smtClean="0"/>
              <a:t>the </a:t>
            </a:r>
            <a:r>
              <a:rPr lang="en-US" dirty="0"/>
              <a:t>mandatory health insurance tax,</a:t>
            </a:r>
          </a:p>
          <a:p>
            <a:pPr lvl="0"/>
            <a:r>
              <a:rPr lang="en-US" dirty="0"/>
              <a:t>the founder’s budget and revenues,</a:t>
            </a:r>
          </a:p>
          <a:p>
            <a:pPr lvl="0"/>
            <a:r>
              <a:rPr lang="en-US" dirty="0"/>
              <a:t>on the grounds of the use of public resources for services not included in the </a:t>
            </a:r>
            <a:r>
              <a:rPr lang="en-US" dirty="0" smtClean="0"/>
              <a:t>contract </a:t>
            </a:r>
            <a:r>
              <a:rPr lang="en-US" dirty="0"/>
              <a:t>with the mandatory health insurance organization (Article 144).</a:t>
            </a:r>
          </a:p>
          <a:p>
            <a:r>
              <a:rPr lang="en-US" dirty="0"/>
              <a:t>The health care institution, within the network plan, may also acquire </a:t>
            </a:r>
            <a:r>
              <a:rPr lang="en-US" dirty="0" smtClean="0"/>
              <a:t>operating </a:t>
            </a:r>
            <a:r>
              <a:rPr lang="en-US" dirty="0"/>
              <a:t>resources from gifts, donations, legacies, and heritage as well as from other sources pursuant to the law. A health care institution may do the payments only in the amount not exceeding expenditures and costs speciﬁed in the ﬁnancial plan of the health care institution that are equivalent to the appropriation from the ﬁnancial plan for that purpose for the budget year. The obligations undertaken by a health care institution according to the established appropriations, which were not performed during the year, are transferred and have the status of undertaken obligations that are to be performed in the next year in compliance with the </a:t>
            </a:r>
            <a:r>
              <a:rPr lang="en-US" dirty="0" smtClean="0"/>
              <a:t>budget </a:t>
            </a:r>
            <a:r>
              <a:rPr lang="en-US" dirty="0"/>
              <a:t>system.</a:t>
            </a:r>
          </a:p>
          <a:p>
            <a:endParaRPr lang="en-US" dirty="0"/>
          </a:p>
        </p:txBody>
      </p:sp>
    </p:spTree>
    <p:extLst>
      <p:ext uri="{BB962C8B-B14F-4D97-AF65-F5344CB8AC3E}">
        <p14:creationId xmlns:p14="http://schemas.microsoft.com/office/powerpoint/2010/main" xmlns="" val="1994217784"/>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Charges</a:t>
            </a:r>
            <a:endParaRPr lang="en-US" dirty="0"/>
          </a:p>
        </p:txBody>
      </p:sp>
      <p:sp>
        <p:nvSpPr>
          <p:cNvPr id="3" name="Content Placeholder 2"/>
          <p:cNvSpPr>
            <a:spLocks noGrp="1"/>
          </p:cNvSpPr>
          <p:nvPr>
            <p:ph idx="1"/>
          </p:nvPr>
        </p:nvSpPr>
        <p:spPr/>
        <p:txBody>
          <a:bodyPr/>
          <a:lstStyle/>
          <a:p>
            <a:pPr lvl="0"/>
            <a:r>
              <a:rPr lang="en-US" sz="2200" dirty="0"/>
              <a:t>The health services provided by a health care institution or private practice at the request of an employer and at his/her cost </a:t>
            </a:r>
            <a:r>
              <a:rPr lang="en-US" sz="2200" dirty="0">
                <a:solidFill>
                  <a:srgbClr val="FF0000"/>
                </a:solidFill>
              </a:rPr>
              <a:t>are charged at the prices ﬁxed by the management board of a health care institution or by the founder of private </a:t>
            </a:r>
            <a:r>
              <a:rPr lang="en-US" sz="2200" dirty="0" smtClean="0">
                <a:solidFill>
                  <a:srgbClr val="FF0000"/>
                </a:solidFill>
              </a:rPr>
              <a:t>practice</a:t>
            </a:r>
            <a:r>
              <a:rPr lang="en-US" sz="2200" dirty="0"/>
              <a:t>. </a:t>
            </a:r>
            <a:endParaRPr lang="sr-Latn-RS" sz="2200" dirty="0" smtClean="0"/>
          </a:p>
          <a:p>
            <a:pPr lvl="0"/>
            <a:r>
              <a:rPr lang="en-US" sz="2200" dirty="0" smtClean="0"/>
              <a:t>The </a:t>
            </a:r>
            <a:r>
              <a:rPr lang="en-US" sz="2200" dirty="0"/>
              <a:t>health services provided by a health care institution or private practice to the citizens at their request as well as the health services that are not covered by health insurance are charged to the citizens, at the prices ﬁxed by the management board of a health care institution or the founder of private practice.</a:t>
            </a:r>
          </a:p>
          <a:p>
            <a:r>
              <a:rPr lang="en-US" sz="2200" dirty="0"/>
              <a:t> </a:t>
            </a:r>
          </a:p>
          <a:p>
            <a:endParaRPr lang="en-US" dirty="0"/>
          </a:p>
        </p:txBody>
      </p:sp>
    </p:spTree>
    <p:extLst>
      <p:ext uri="{BB962C8B-B14F-4D97-AF65-F5344CB8AC3E}">
        <p14:creationId xmlns:p14="http://schemas.microsoft.com/office/powerpoint/2010/main" xmlns="" val="2140227932"/>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fee for the provided emergency medical care</a:t>
            </a:r>
          </a:p>
        </p:txBody>
      </p:sp>
      <p:sp>
        <p:nvSpPr>
          <p:cNvPr id="3" name="Content Placeholder 2"/>
          <p:cNvSpPr>
            <a:spLocks noGrp="1"/>
          </p:cNvSpPr>
          <p:nvPr>
            <p:ph idx="1"/>
          </p:nvPr>
        </p:nvSpPr>
        <p:spPr/>
        <p:txBody>
          <a:bodyPr>
            <a:normAutofit/>
          </a:bodyPr>
          <a:lstStyle/>
          <a:p>
            <a:r>
              <a:rPr lang="en-US" sz="2200" dirty="0" smtClean="0">
                <a:solidFill>
                  <a:srgbClr val="FF0000"/>
                </a:solidFill>
              </a:rPr>
              <a:t>The fee for the provided emergency medical care is </a:t>
            </a:r>
            <a:r>
              <a:rPr lang="en-US" sz="2200" dirty="0">
                <a:solidFill>
                  <a:srgbClr val="FF0000"/>
                </a:solidFill>
              </a:rPr>
              <a:t>paid by the Republic as the founder of a health care institution, if a health care institution has not charged the health insurance organization for this service within ninety days from the date of issuing of the invoice </a:t>
            </a:r>
            <a:r>
              <a:rPr lang="en-US" sz="2200" dirty="0"/>
              <a:t>(Article 147). </a:t>
            </a:r>
            <a:endParaRPr lang="sr-Latn-RS" sz="2200" dirty="0" smtClean="0"/>
          </a:p>
          <a:p>
            <a:r>
              <a:rPr lang="en-US" sz="2200" dirty="0" smtClean="0"/>
              <a:t>The </a:t>
            </a:r>
            <a:r>
              <a:rPr lang="en-US" sz="2200" dirty="0"/>
              <a:t>fee for the provided emergency medical care by private practice is paid by the Republic if the founder of private practice has not charged a health insurance organization for this service within ninety days from the date of issuing of the invoice. By paying up the fee the Republic is entitled to request reimbursement of the paid amount from a health insurance organization</a:t>
            </a:r>
          </a:p>
        </p:txBody>
      </p:sp>
    </p:spTree>
    <p:extLst>
      <p:ext uri="{BB962C8B-B14F-4D97-AF65-F5344CB8AC3E}">
        <p14:creationId xmlns:p14="http://schemas.microsoft.com/office/powerpoint/2010/main" xmlns="" val="3550491777"/>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2200" dirty="0"/>
              <a:t>The access to the health care system is guaranteed by the mandatory health </a:t>
            </a:r>
            <a:r>
              <a:rPr lang="en-US" sz="2200" dirty="0" smtClean="0"/>
              <a:t>insurance </a:t>
            </a:r>
            <a:r>
              <a:rPr lang="en-US" sz="2200" dirty="0"/>
              <a:t>system, which encompasses preventive care, curative care, and care facilities. As most of the countries in transition, Serbia opted for the social insurance system. In fact, the work of the health insurance system is part of the social security system. It is based on principles of solidarity and reciprocity. Every individual or </a:t>
            </a:r>
            <a:r>
              <a:rPr lang="en-US" sz="2200" dirty="0" smtClean="0"/>
              <a:t>organization </a:t>
            </a:r>
            <a:r>
              <a:rPr lang="en-US" sz="2200" dirty="0"/>
              <a:t>pays their contribution depending on their ﬁnancial means, and they use medical services depending to their needs. This is an essential point of the </a:t>
            </a:r>
            <a:r>
              <a:rPr lang="en-US" sz="2200" dirty="0" smtClean="0"/>
              <a:t>solidarity </a:t>
            </a:r>
            <a:r>
              <a:rPr lang="en-US" sz="2200" dirty="0"/>
              <a:t>principle. </a:t>
            </a:r>
            <a:endParaRPr lang="sr-Latn-RS" sz="2200" dirty="0" smtClean="0"/>
          </a:p>
          <a:p>
            <a:r>
              <a:rPr lang="en-US" sz="2200" dirty="0" smtClean="0"/>
              <a:t>Voluntary </a:t>
            </a:r>
            <a:r>
              <a:rPr lang="en-US" sz="2200" dirty="0"/>
              <a:t>health insurance is increasingly important in order to obtain access to quality health care within a reasonable time. Individuals, who require more rights and a higher standard than provided by mandatory health insurance in Serbia, may opt for voluntary insurance at the HIF, which is national instance fund.</a:t>
            </a:r>
          </a:p>
          <a:p>
            <a:endParaRPr lang="en-US" dirty="0"/>
          </a:p>
        </p:txBody>
      </p:sp>
    </p:spTree>
    <p:extLst>
      <p:ext uri="{BB962C8B-B14F-4D97-AF65-F5344CB8AC3E}">
        <p14:creationId xmlns:p14="http://schemas.microsoft.com/office/powerpoint/2010/main" xmlns="" val="1162027822"/>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11125199" cy="1020762"/>
          </a:xfrm>
        </p:spPr>
        <p:txBody>
          <a:bodyPr/>
          <a:lstStyle/>
          <a:p>
            <a:r>
              <a:rPr lang="en-US" sz="1800" dirty="0">
                <a:solidFill>
                  <a:srgbClr val="FF0000"/>
                </a:solidFill>
              </a:rPr>
              <a:t> The rights under mandatory health insurance are: the right to health care, the right to salary reimbursement during the insurer’s temporary inability to work (salary reimbursement) and the right to reimbursement of travel costs in relation to the use of health care services (travel costs reimbursement). </a:t>
            </a:r>
          </a:p>
        </p:txBody>
      </p:sp>
      <p:sp>
        <p:nvSpPr>
          <p:cNvPr id="3" name="Content Placeholder 2"/>
          <p:cNvSpPr>
            <a:spLocks noGrp="1"/>
          </p:cNvSpPr>
          <p:nvPr>
            <p:ph idx="1"/>
          </p:nvPr>
        </p:nvSpPr>
        <p:spPr/>
        <p:txBody>
          <a:bodyPr>
            <a:noAutofit/>
          </a:bodyPr>
          <a:lstStyle/>
          <a:p>
            <a:r>
              <a:rPr lang="en-US" sz="2000" dirty="0" smtClean="0"/>
              <a:t>The </a:t>
            </a:r>
            <a:r>
              <a:rPr lang="en-US" sz="2000" dirty="0"/>
              <a:t>right to health care includes</a:t>
            </a:r>
            <a:r>
              <a:rPr lang="en-US" sz="2000" dirty="0" smtClean="0"/>
              <a:t>:</a:t>
            </a:r>
            <a:endParaRPr lang="en-US" sz="2000" dirty="0"/>
          </a:p>
          <a:p>
            <a:pPr lvl="0"/>
            <a:r>
              <a:rPr lang="en-US" sz="2000" dirty="0"/>
              <a:t>the illness prevention and early detection measures;</a:t>
            </a:r>
          </a:p>
          <a:p>
            <a:pPr lvl="0"/>
            <a:r>
              <a:rPr lang="en-US" sz="2000" dirty="0"/>
              <a:t>examining and providing treatment to women in relation to family planning, as well as during pregnancy, and maternal health care up to twelve months after </a:t>
            </a:r>
            <a:r>
              <a:rPr lang="en-US" sz="2000" dirty="0" smtClean="0"/>
              <a:t>giving </a:t>
            </a:r>
            <a:r>
              <a:rPr lang="en-US" sz="2000" dirty="0"/>
              <a:t>birth;</a:t>
            </a:r>
          </a:p>
          <a:p>
            <a:pPr lvl="0"/>
            <a:r>
              <a:rPr lang="en-US" sz="2000" dirty="0"/>
              <a:t>examinations and treatment in case of illnesses and injuries;</a:t>
            </a:r>
          </a:p>
          <a:p>
            <a:pPr lvl="0"/>
            <a:r>
              <a:rPr lang="en-US" sz="2000" dirty="0"/>
              <a:t>examinations and treatment of mouth and teeth diseases;</a:t>
            </a:r>
          </a:p>
          <a:p>
            <a:pPr lvl="0"/>
            <a:r>
              <a:rPr lang="en-US" sz="2000" dirty="0"/>
              <a:t>medical rehabilitation in case of illnesses and injuries;</a:t>
            </a:r>
          </a:p>
          <a:p>
            <a:pPr lvl="0"/>
            <a:r>
              <a:rPr lang="en-US" sz="2000" dirty="0"/>
              <a:t>medicines and medical devices;</a:t>
            </a:r>
          </a:p>
          <a:p>
            <a:pPr lvl="0"/>
            <a:r>
              <a:rPr lang="en-US" sz="2000" dirty="0"/>
              <a:t>prostheses, </a:t>
            </a:r>
            <a:r>
              <a:rPr lang="en-US" sz="2000" dirty="0" err="1"/>
              <a:t>orthosis</a:t>
            </a:r>
            <a:r>
              <a:rPr lang="en-US" sz="2000" dirty="0"/>
              <a:t>, and other aids for walking, standing, and sitting, the aids for vision, hearing, speech, dental prosthetics, and other aids (Article 52).</a:t>
            </a:r>
          </a:p>
        </p:txBody>
      </p:sp>
    </p:spTree>
    <p:extLst>
      <p:ext uri="{BB962C8B-B14F-4D97-AF65-F5344CB8AC3E}">
        <p14:creationId xmlns:p14="http://schemas.microsoft.com/office/powerpoint/2010/main" xmlns="" val="215965798"/>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Foreign citizens and urgent medical care</a:t>
            </a:r>
            <a:endParaRPr lang="en-US" dirty="0"/>
          </a:p>
        </p:txBody>
      </p:sp>
      <p:sp>
        <p:nvSpPr>
          <p:cNvPr id="3" name="Content Placeholder 2"/>
          <p:cNvSpPr>
            <a:spLocks noGrp="1"/>
          </p:cNvSpPr>
          <p:nvPr>
            <p:ph idx="1"/>
          </p:nvPr>
        </p:nvSpPr>
        <p:spPr>
          <a:xfrm>
            <a:off x="609601" y="1905000"/>
            <a:ext cx="10972800" cy="4267200"/>
          </a:xfrm>
        </p:spPr>
        <p:txBody>
          <a:bodyPr>
            <a:normAutofit lnSpcReduction="10000"/>
          </a:bodyPr>
          <a:lstStyle/>
          <a:p>
            <a:pPr lvl="0"/>
            <a:r>
              <a:rPr lang="en-US" dirty="0"/>
              <a:t>The citizens of the countries with which Serbia has concluded an </a:t>
            </a:r>
            <a:r>
              <a:rPr lang="en-US" dirty="0" smtClean="0"/>
              <a:t>international </a:t>
            </a:r>
            <a:r>
              <a:rPr lang="en-US" dirty="0"/>
              <a:t>agreement on health insurance receive urgent medical care in Serbia on the basis of the health insurance certiﬁcate issued in their home countries. </a:t>
            </a:r>
            <a:r>
              <a:rPr lang="en-US" dirty="0">
                <a:solidFill>
                  <a:srgbClr val="FF0000"/>
                </a:solidFill>
              </a:rPr>
              <a:t>Foreign </a:t>
            </a:r>
            <a:r>
              <a:rPr lang="en-US" dirty="0" smtClean="0">
                <a:solidFill>
                  <a:srgbClr val="FF0000"/>
                </a:solidFill>
              </a:rPr>
              <a:t>citizens </a:t>
            </a:r>
            <a:r>
              <a:rPr lang="en-US" dirty="0">
                <a:solidFill>
                  <a:srgbClr val="FF0000"/>
                </a:solidFill>
              </a:rPr>
              <a:t>exercise their right to urgent medical care based on certain forms if such have been prescribed like the European Health Insurance Card (EHIC) or on the basis of a document proving their insurance coverage in their home country</a:t>
            </a:r>
            <a:r>
              <a:rPr lang="en-US" dirty="0" smtClean="0"/>
              <a:t>.</a:t>
            </a:r>
            <a:endParaRPr lang="en-US" dirty="0"/>
          </a:p>
          <a:p>
            <a:pPr lvl="0"/>
            <a:r>
              <a:rPr lang="en-US" dirty="0"/>
              <a:t>The citizens of the following countries exercise their right to urgent medical care on the basis of a prescribed form: Belgium, the Netherlands, Italy, France, Montenegro, Bosnia and Herzegovina, Macedonia, Romania, and Turkey. The </a:t>
            </a:r>
            <a:r>
              <a:rPr lang="en-US" dirty="0" smtClean="0"/>
              <a:t>citizens </a:t>
            </a:r>
            <a:r>
              <a:rPr lang="en-US" dirty="0"/>
              <a:t>of the following countries exercise their right to urgent medical care based on the EHIC: Austria, Bulgaria, Croatia, Hungary, Germany, Luxembourg</a:t>
            </a:r>
            <a:r>
              <a:rPr lang="en-US" b="1" dirty="0"/>
              <a:t>, </a:t>
            </a:r>
            <a:r>
              <a:rPr lang="en-US" dirty="0"/>
              <a:t>Slovakia, Slovenia, and the Czech Republic. The citizens of Poland and Great Britain </a:t>
            </a:r>
            <a:r>
              <a:rPr lang="en-US" dirty="0" err="1" smtClean="0"/>
              <a:t>exer</a:t>
            </a:r>
            <a:r>
              <a:rPr lang="sr-Latn-RS" dirty="0" smtClean="0"/>
              <a:t>c</a:t>
            </a:r>
            <a:r>
              <a:rPr lang="en-US" dirty="0" err="1" smtClean="0"/>
              <a:t>ise</a:t>
            </a:r>
            <a:r>
              <a:rPr lang="en-US" dirty="0" smtClean="0"/>
              <a:t> </a:t>
            </a:r>
            <a:r>
              <a:rPr lang="en-US" dirty="0"/>
              <a:t>their right to urgent medical care based on the certiﬁcate of insurance issued in their home country. In cases where citizens of mentioned countries do not have a necessary certiﬁcate with them, there is a possibility of providing them with urgent medical care and the certiﬁcate is to be subsequently requested from their home country insurance organization. The foreign citizens who are patients with chronic or acute illnesses (undergoing dialysis or insulin treatment) need special </a:t>
            </a:r>
            <a:r>
              <a:rPr lang="en-US" dirty="0" smtClean="0"/>
              <a:t>certiﬁcates </a:t>
            </a:r>
            <a:r>
              <a:rPr lang="en-US" dirty="0"/>
              <a:t>in order to receive adequate medical services free of charge in Serbia. The citizens of the countries with which Serbia has not concluded an international agreement on health insurance pay for urgent medical services received during their temporary stay in Serbia. Upon return to their home country, they may be reimbursed the said amounts by their insurance companies.</a:t>
            </a:r>
          </a:p>
          <a:p>
            <a:endParaRPr lang="en-US" dirty="0"/>
          </a:p>
        </p:txBody>
      </p:sp>
    </p:spTree>
    <p:extLst>
      <p:ext uri="{BB962C8B-B14F-4D97-AF65-F5344CB8AC3E}">
        <p14:creationId xmlns:p14="http://schemas.microsoft.com/office/powerpoint/2010/main" xmlns="" val="1967578892"/>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European healthcare universal systems </a:t>
            </a:r>
            <a:br>
              <a:rPr lang="en-US" b="1" dirty="0"/>
            </a:br>
            <a:endParaRPr lang="en-US" dirty="0"/>
          </a:p>
        </p:txBody>
      </p:sp>
      <p:sp>
        <p:nvSpPr>
          <p:cNvPr id="3" name="Content Placeholder 2"/>
          <p:cNvSpPr>
            <a:spLocks noGrp="1"/>
          </p:cNvSpPr>
          <p:nvPr>
            <p:ph idx="1"/>
          </p:nvPr>
        </p:nvSpPr>
        <p:spPr/>
        <p:txBody>
          <a:bodyPr>
            <a:normAutofit/>
          </a:bodyPr>
          <a:lstStyle/>
          <a:p>
            <a:r>
              <a:rPr lang="en-US" sz="2200" dirty="0">
                <a:solidFill>
                  <a:srgbClr val="FF0000"/>
                </a:solidFill>
              </a:rPr>
              <a:t>Health coverage in Europe is universal. </a:t>
            </a:r>
            <a:endParaRPr lang="sr-Latn-RS" sz="2200" dirty="0" smtClean="0">
              <a:solidFill>
                <a:srgbClr val="FF0000"/>
              </a:solidFill>
            </a:endParaRPr>
          </a:p>
          <a:p>
            <a:r>
              <a:rPr lang="en-US" sz="2200" dirty="0" smtClean="0"/>
              <a:t>Having </a:t>
            </a:r>
            <a:r>
              <a:rPr lang="en-US" sz="2200" dirty="0"/>
              <a:t>different structures of interactions between insurers, providers, and patients, all European healthcare systems aim to provide care to everyone, on the grounds of free access, equality and equity, and fairness: no matter how much you earn, you’re getting a basic package.</a:t>
            </a:r>
          </a:p>
        </p:txBody>
      </p:sp>
    </p:spTree>
    <p:extLst>
      <p:ext uri="{BB962C8B-B14F-4D97-AF65-F5344CB8AC3E}">
        <p14:creationId xmlns:p14="http://schemas.microsoft.com/office/powerpoint/2010/main" xmlns="" val="1404515716"/>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Medical law</a:t>
            </a:r>
            <a:endParaRPr lang="en-US" dirty="0"/>
          </a:p>
        </p:txBody>
      </p:sp>
      <p:sp>
        <p:nvSpPr>
          <p:cNvPr id="5" name="Content Placeholder 4"/>
          <p:cNvSpPr>
            <a:spLocks noGrp="1"/>
          </p:cNvSpPr>
          <p:nvPr>
            <p:ph idx="1"/>
          </p:nvPr>
        </p:nvSpPr>
        <p:spPr/>
        <p:txBody>
          <a:bodyPr>
            <a:noAutofit/>
          </a:bodyPr>
          <a:lstStyle/>
          <a:p>
            <a:r>
              <a:rPr lang="en-US" sz="2200" dirty="0" smtClean="0"/>
              <a:t> </a:t>
            </a:r>
            <a:r>
              <a:rPr lang="en-US" sz="2200" dirty="0"/>
              <a:t>Medical law is </a:t>
            </a:r>
            <a:r>
              <a:rPr lang="en-US" sz="2200" dirty="0" smtClean="0"/>
              <a:t>essentially </a:t>
            </a:r>
            <a:r>
              <a:rPr lang="en-US" sz="2200" dirty="0"/>
              <a:t>proﬁling the ﬁeld of legal study with an academic degree, but for the </a:t>
            </a:r>
            <a:r>
              <a:rPr lang="en-US" sz="2200" dirty="0" smtClean="0"/>
              <a:t>discipline </a:t>
            </a:r>
            <a:r>
              <a:rPr lang="en-US" sz="2200" dirty="0"/>
              <a:t>itself to live and achieve optimal results on various issues, it is necessary to relate the medical science and the profession. When it comes to the matter that it deals with, an interdisciplinary approach involves the exchange of knowledge, analyses and methods between these two disciplines, through the interaction and mutual enrichment among specialists from both disciplines. </a:t>
            </a:r>
            <a:endParaRPr lang="en-US" sz="2200" dirty="0" smtClean="0"/>
          </a:p>
          <a:p>
            <a:r>
              <a:rPr lang="en-US" sz="2200" dirty="0"/>
              <a:t>The experts of different academic disciplines work towards common goals. Programs are usually developed from the conviction that traditional disciplines are individually unable to solve </a:t>
            </a:r>
            <a:r>
              <a:rPr lang="en-US" sz="2200" dirty="0" smtClean="0"/>
              <a:t>certain </a:t>
            </a:r>
            <a:r>
              <a:rPr lang="en-US" sz="2200" dirty="0"/>
              <a:t>key issues. The quality of this relationship will depend on the improvement of the entire ﬁeld of health protection, in that the rights and obligations of the health service providers are better regulated and protected, and that the patient’s rights reach their full development.</a:t>
            </a:r>
          </a:p>
        </p:txBody>
      </p:sp>
    </p:spTree>
    <p:extLst>
      <p:ext uri="{BB962C8B-B14F-4D97-AF65-F5344CB8AC3E}">
        <p14:creationId xmlns:p14="http://schemas.microsoft.com/office/powerpoint/2010/main" xmlns="" val="2908439423"/>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t>
            </a:r>
            <a:r>
              <a:rPr lang="en-US" dirty="0" smtClean="0"/>
              <a:t>he </a:t>
            </a:r>
            <a:r>
              <a:rPr lang="en-US" dirty="0"/>
              <a:t>types of universal systems in Europe are: </a:t>
            </a:r>
            <a:br>
              <a:rPr lang="en-US" dirty="0"/>
            </a:br>
            <a:endParaRPr lang="en-US" dirty="0"/>
          </a:p>
        </p:txBody>
      </p:sp>
      <p:sp>
        <p:nvSpPr>
          <p:cNvPr id="3" name="Content Placeholder 2"/>
          <p:cNvSpPr>
            <a:spLocks noGrp="1"/>
          </p:cNvSpPr>
          <p:nvPr>
            <p:ph idx="1"/>
          </p:nvPr>
        </p:nvSpPr>
        <p:spPr>
          <a:xfrm>
            <a:off x="1522811" y="1905000"/>
            <a:ext cx="10059590" cy="4648200"/>
          </a:xfrm>
        </p:spPr>
        <p:txBody>
          <a:bodyPr>
            <a:normAutofit/>
          </a:bodyPr>
          <a:lstStyle/>
          <a:p>
            <a:r>
              <a:rPr lang="en-US" sz="2000" b="1" dirty="0" smtClean="0">
                <a:solidFill>
                  <a:srgbClr val="FF0000"/>
                </a:solidFill>
              </a:rPr>
              <a:t>1</a:t>
            </a:r>
            <a:r>
              <a:rPr lang="en-US" sz="2000" b="1" dirty="0">
                <a:solidFill>
                  <a:srgbClr val="FF0000"/>
                </a:solidFill>
              </a:rPr>
              <a:t>. Single-payer healthcare system,</a:t>
            </a:r>
            <a:r>
              <a:rPr lang="en-US" sz="2000" dirty="0">
                <a:solidFill>
                  <a:srgbClr val="FF0000"/>
                </a:solidFill>
              </a:rPr>
              <a:t> </a:t>
            </a:r>
            <a:r>
              <a:rPr lang="en-US" sz="2000" dirty="0"/>
              <a:t>where the government or the private sector pays fully for health coverage (so a country/private sector is the main insurer) and the healthcare provider sector is mostly private. It’s mostly free for patients — in Spain, where a single-payer model is used, the very term “spending on healthcare” was declined. Such a system doesn’t imply full-blown governmental control of everything: in addition to the government's funding, there are private insurance companies that still offer coverage for the services of some private practitioners and hospitals’ extra coverage. </a:t>
            </a:r>
          </a:p>
          <a:p>
            <a:r>
              <a:rPr lang="en-US" sz="2000" b="1" dirty="0">
                <a:solidFill>
                  <a:srgbClr val="FF0000"/>
                </a:solidFill>
              </a:rPr>
              <a:t>2. Multi-payer system</a:t>
            </a:r>
            <a:r>
              <a:rPr lang="en-US" sz="2000" dirty="0"/>
              <a:t>, where there is health insurance for people who earn less than a certain minimum and private one for those who earn more. In such a system, patients get free services if they use governments’ healthcare organizations. This construction co-exists with private practitioners and insurers, and a doctor may have a governmental position and hours for private practice. Sometimes, government insurance doesn’t cover some aspects of health plans, required for specific needs, so patients go to private insurers or pay for services out-of-pocket. </a:t>
            </a:r>
          </a:p>
          <a:p>
            <a:endParaRPr lang="en-US" dirty="0"/>
          </a:p>
        </p:txBody>
      </p:sp>
    </p:spTree>
    <p:extLst>
      <p:ext uri="{BB962C8B-B14F-4D97-AF65-F5344CB8AC3E}">
        <p14:creationId xmlns:p14="http://schemas.microsoft.com/office/powerpoint/2010/main" xmlns="" val="1103200691"/>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Germany healthcare system funding</a:t>
            </a:r>
            <a:endParaRPr lang="en-US" dirty="0"/>
          </a:p>
        </p:txBody>
      </p:sp>
      <p:sp>
        <p:nvSpPr>
          <p:cNvPr id="3" name="Content Placeholder 2"/>
          <p:cNvSpPr>
            <a:spLocks noGrp="1"/>
          </p:cNvSpPr>
          <p:nvPr>
            <p:ph idx="1"/>
          </p:nvPr>
        </p:nvSpPr>
        <p:spPr/>
        <p:txBody>
          <a:bodyPr/>
          <a:lstStyle/>
          <a:p>
            <a:r>
              <a:rPr lang="en-US" sz="2000" dirty="0"/>
              <a:t>Such a two-tier system employed in Germany. Over there, there is a regulation that obliges </a:t>
            </a:r>
            <a:r>
              <a:rPr lang="en-US" sz="2000" i="1" dirty="0"/>
              <a:t>everyone </a:t>
            </a:r>
            <a:r>
              <a:rPr lang="en-US" sz="2000" dirty="0"/>
              <a:t>to get insurance, that is sold by non-profit private companies. There are two types of health insurance (HI): statutory (SHI, they are also called “sickness funds”) and private (PHI). The latter covers few services the former doesn’t, but they are more or less identical. Those who earn less than €56,250 a year covered by SHI, and their not working </a:t>
            </a:r>
            <a:r>
              <a:rPr lang="en-US" sz="2000" dirty="0" err="1"/>
              <a:t>dependants</a:t>
            </a:r>
            <a:r>
              <a:rPr lang="en-US" sz="2000" dirty="0"/>
              <a:t> are included in the plan. Those who earn more or who is self-employed choose between these two. Funds are financed through taxes and contributions. So Germany’s system is based both on the private sector and government. </a:t>
            </a:r>
          </a:p>
          <a:p>
            <a:r>
              <a:rPr lang="en-US" sz="2000" dirty="0"/>
              <a:t>As you can see, in Europe, universal healthcare systems are often built on the co-existence of private and government funds, which is </a:t>
            </a:r>
            <a:r>
              <a:rPr lang="en-US" sz="2000" dirty="0" smtClean="0"/>
              <a:t>kind</a:t>
            </a:r>
            <a:r>
              <a:rPr lang="sr-Latn-RS" sz="2000" dirty="0" smtClean="0"/>
              <a:t> of</a:t>
            </a:r>
            <a:r>
              <a:rPr lang="en-US" sz="2000" dirty="0" smtClean="0"/>
              <a:t> </a:t>
            </a:r>
            <a:r>
              <a:rPr lang="en-US" sz="2000" dirty="0"/>
              <a:t>similar to what happens in the USA. There is, of course, a “but.” </a:t>
            </a:r>
          </a:p>
          <a:p>
            <a:endParaRPr lang="en-US" dirty="0"/>
          </a:p>
        </p:txBody>
      </p:sp>
    </p:spTree>
    <p:extLst>
      <p:ext uri="{BB962C8B-B14F-4D97-AF65-F5344CB8AC3E}">
        <p14:creationId xmlns:p14="http://schemas.microsoft.com/office/powerpoint/2010/main" xmlns="" val="2098646650"/>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Healthcare in Europe Works</a:t>
            </a:r>
            <a:r>
              <a:rPr lang="en-US" b="1" dirty="0"/>
              <a:t/>
            </a:r>
            <a:br>
              <a:rPr lang="en-US" b="1" dirty="0"/>
            </a:br>
            <a:endParaRPr lang="en-US" dirty="0"/>
          </a:p>
        </p:txBody>
      </p:sp>
      <p:sp>
        <p:nvSpPr>
          <p:cNvPr id="3" name="Content Placeholder 2"/>
          <p:cNvSpPr>
            <a:spLocks noGrp="1"/>
          </p:cNvSpPr>
          <p:nvPr>
            <p:ph idx="1"/>
          </p:nvPr>
        </p:nvSpPr>
        <p:spPr>
          <a:xfrm>
            <a:off x="1521885" y="1905000"/>
            <a:ext cx="10212915" cy="4419600"/>
          </a:xfrm>
        </p:spPr>
        <p:txBody>
          <a:bodyPr/>
          <a:lstStyle/>
          <a:p>
            <a:r>
              <a:rPr lang="en-US" sz="2200" dirty="0" smtClean="0"/>
              <a:t>European </a:t>
            </a:r>
            <a:r>
              <a:rPr lang="en-US" sz="2200" dirty="0"/>
              <a:t>nations have </a:t>
            </a:r>
            <a:r>
              <a:rPr lang="en-US" sz="2200" dirty="0" smtClean="0"/>
              <a:t>tried </a:t>
            </a:r>
            <a:r>
              <a:rPr lang="en-US" sz="2200" dirty="0"/>
              <a:t>almost every possible scenario and, for the most part, they’ve landed largely on three systems: single-payer, socialized, and privatized, but regulated. Of course, there’s quite a bit of variety between countries and no two systems are alike.</a:t>
            </a:r>
          </a:p>
          <a:p>
            <a:r>
              <a:rPr lang="en-US" sz="2200" dirty="0"/>
              <a:t>One of the major similarities across healthcare systems in Europe  is that </a:t>
            </a:r>
            <a:r>
              <a:rPr lang="en-US" sz="2200" i="1" dirty="0"/>
              <a:t>all</a:t>
            </a:r>
            <a:r>
              <a:rPr lang="en-US" sz="2200" dirty="0"/>
              <a:t> citizens are included. Even in partially privatized systems, an individual mandate is in place (and strictly enforced) to ensure that healthy people are in the system to help offset the costs of sick people. Another commonality is that healthcare in Europe (regardless of system) is largely funded by tax dollars collected from employers and the public.</a:t>
            </a:r>
          </a:p>
          <a:p>
            <a:endParaRPr lang="en-US" dirty="0"/>
          </a:p>
        </p:txBody>
      </p:sp>
    </p:spTree>
    <p:extLst>
      <p:ext uri="{BB962C8B-B14F-4D97-AF65-F5344CB8AC3E}">
        <p14:creationId xmlns:p14="http://schemas.microsoft.com/office/powerpoint/2010/main" xmlns="" val="3970923549"/>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Infamous “Single-Payer” System</a:t>
            </a:r>
            <a:r>
              <a:rPr lang="en-US" b="1" dirty="0"/>
              <a:t/>
            </a:r>
            <a:br>
              <a:rPr lang="en-US" b="1" dirty="0"/>
            </a:br>
            <a:endParaRPr lang="en-US" dirty="0"/>
          </a:p>
        </p:txBody>
      </p:sp>
      <p:sp>
        <p:nvSpPr>
          <p:cNvPr id="3" name="Content Placeholder 2"/>
          <p:cNvSpPr>
            <a:spLocks noGrp="1"/>
          </p:cNvSpPr>
          <p:nvPr>
            <p:ph idx="1"/>
          </p:nvPr>
        </p:nvSpPr>
        <p:spPr/>
        <p:txBody>
          <a:bodyPr/>
          <a:lstStyle/>
          <a:p>
            <a:r>
              <a:rPr lang="en-US" sz="2000" dirty="0"/>
              <a:t>In a single-payer system, the government funds a type of universal health coverage (meaning that the government is a health insurance provider), but most healthcare is actually provided by private entities. Hospitals are typically privately owned (although there could be some government run hospitals) and doctors operate their own practices.</a:t>
            </a:r>
          </a:p>
          <a:p>
            <a:r>
              <a:rPr lang="en-US" sz="2000" dirty="0"/>
              <a:t>Canada (while not actually a European nation, is still under Queen Elizabeth’s rule) falls into this category. Citizens often purchase private insurance plans (as their incomes allow) to supplement the government provided healthcare.</a:t>
            </a:r>
          </a:p>
          <a:p>
            <a:r>
              <a:rPr lang="en-US" sz="2000" dirty="0"/>
              <a:t>In fact, about two-thirds of the population purchases some kind of supplemental policy or enrolls in employer-sponsored healthcare that “cover services such as vision and dental care, prescription drugs, rehabilitation services, home care, and private rooms in hospitals.” Policies that would essentially duplicate physician and hospital services (like dual coverage in America) are not available.</a:t>
            </a:r>
          </a:p>
          <a:p>
            <a:endParaRPr lang="en-US" dirty="0"/>
          </a:p>
        </p:txBody>
      </p:sp>
    </p:spTree>
    <p:extLst>
      <p:ext uri="{BB962C8B-B14F-4D97-AF65-F5344CB8AC3E}">
        <p14:creationId xmlns:p14="http://schemas.microsoft.com/office/powerpoint/2010/main" xmlns="" val="550788473"/>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American hybrid healthcare system </a:t>
            </a:r>
            <a:br>
              <a:rPr lang="en-US" b="1" dirty="0"/>
            </a:br>
            <a:endParaRPr lang="en-US" dirty="0"/>
          </a:p>
        </p:txBody>
      </p:sp>
      <p:sp>
        <p:nvSpPr>
          <p:cNvPr id="3" name="Content Placeholder 2"/>
          <p:cNvSpPr>
            <a:spLocks noGrp="1"/>
          </p:cNvSpPr>
          <p:nvPr>
            <p:ph idx="1"/>
          </p:nvPr>
        </p:nvSpPr>
        <p:spPr>
          <a:xfrm>
            <a:off x="1521885" y="1905000"/>
            <a:ext cx="9527115" cy="4267200"/>
          </a:xfrm>
        </p:spPr>
        <p:txBody>
          <a:bodyPr>
            <a:normAutofit/>
          </a:bodyPr>
          <a:lstStyle/>
          <a:p>
            <a:r>
              <a:rPr lang="en-US" sz="2100" dirty="0"/>
              <a:t>Unlike Europe, not all American citizens have access to publicly-funded insurance; government’s funds are available for certain Native American tribes, military families, and veterans. There is also a national health insurance, called </a:t>
            </a:r>
            <a:r>
              <a:rPr lang="en-US" sz="2100" i="1" dirty="0"/>
              <a:t>Medicare, </a:t>
            </a:r>
            <a:r>
              <a:rPr lang="en-US" sz="2100" dirty="0"/>
              <a:t>which covers people over 65 and some people with disability status, people with end-stage renal disease and amyotrophic lateral sclerosis. </a:t>
            </a:r>
          </a:p>
          <a:p>
            <a:r>
              <a:rPr lang="en-US" sz="2100" dirty="0"/>
              <a:t>Plus, there is a joint federal-state program </a:t>
            </a:r>
            <a:r>
              <a:rPr lang="en-US" sz="2100" i="1" dirty="0"/>
              <a:t>Medicaid </a:t>
            </a:r>
            <a:r>
              <a:rPr lang="en-US" sz="2100" dirty="0"/>
              <a:t>that covers people with low income which expanded under the implementation of the </a:t>
            </a:r>
            <a:r>
              <a:rPr lang="en-US" sz="2100" i="1" dirty="0"/>
              <a:t>Affordable Care Act</a:t>
            </a:r>
            <a:r>
              <a:rPr lang="en-US" sz="2100" dirty="0"/>
              <a:t> to adults, though requiring eligibility income tests. Which means, adults, and sometimes seniors and children, that are supposed to be covered by Medicaid, needed to be proved eligible to get insurance. Each state decides how to organize and run Medicaid, and if the chosen framework is compliant with federal regulations, they get appropriate funds and grunts. ACA also introduced the individual mandate (people </a:t>
            </a:r>
            <a:r>
              <a:rPr lang="en-US" sz="2100" i="1" dirty="0"/>
              <a:t>had </a:t>
            </a:r>
            <a:r>
              <a:rPr lang="en-US" sz="2100" dirty="0"/>
              <a:t>to be insured), but in 2017, it was cancelled. </a:t>
            </a:r>
          </a:p>
        </p:txBody>
      </p:sp>
    </p:spTree>
    <p:extLst>
      <p:ext uri="{BB962C8B-B14F-4D97-AF65-F5344CB8AC3E}">
        <p14:creationId xmlns:p14="http://schemas.microsoft.com/office/powerpoint/2010/main" xmlns="" val="3611611293"/>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Affordable Care Act (ACA)</a:t>
            </a:r>
            <a:br>
              <a:rPr lang="en-US" b="1" dirty="0"/>
            </a:br>
            <a:endParaRPr lang="en-US" dirty="0"/>
          </a:p>
        </p:txBody>
      </p:sp>
      <p:sp>
        <p:nvSpPr>
          <p:cNvPr id="3" name="Content Placeholder 2"/>
          <p:cNvSpPr>
            <a:spLocks noGrp="1"/>
          </p:cNvSpPr>
          <p:nvPr>
            <p:ph idx="1"/>
          </p:nvPr>
        </p:nvSpPr>
        <p:spPr>
          <a:xfrm>
            <a:off x="1522811" y="1905000"/>
            <a:ext cx="10059589" cy="4267200"/>
          </a:xfrm>
        </p:spPr>
        <p:txBody>
          <a:bodyPr>
            <a:normAutofit fontScale="92500"/>
          </a:bodyPr>
          <a:lstStyle/>
          <a:p>
            <a:r>
              <a:rPr lang="en-US" dirty="0"/>
              <a:t>The ACA, also known as </a:t>
            </a:r>
            <a:r>
              <a:rPr lang="en-US" dirty="0" err="1"/>
              <a:t>Obamacare</a:t>
            </a:r>
            <a:r>
              <a:rPr lang="en-US" dirty="0"/>
              <a:t>, is recognized as the most colossal change in the USA healthcare system since the reform signed by Lyndon B. Johnson in 1965, consisting of the creation of Medicare and Medicaid, the two major public health services in the </a:t>
            </a:r>
            <a:r>
              <a:rPr lang="en-US" dirty="0" smtClean="0"/>
              <a:t>USA</a:t>
            </a:r>
            <a:r>
              <a:rPr lang="sr-Latn-RS" dirty="0" smtClean="0"/>
              <a:t>. </a:t>
            </a:r>
            <a:r>
              <a:rPr lang="en-US" dirty="0" smtClean="0"/>
              <a:t>The </a:t>
            </a:r>
            <a:r>
              <a:rPr lang="en-US" dirty="0"/>
              <a:t>ACA was signed by President Obama in 2010 and it aims to increase insurance coverage, improve quality of life, control healthcare costs, and provide access to healthcare services for US </a:t>
            </a:r>
            <a:r>
              <a:rPr lang="en-US" dirty="0" smtClean="0"/>
              <a:t>citizens</a:t>
            </a:r>
            <a:r>
              <a:rPr lang="sr-Latn-RS" dirty="0" smtClean="0"/>
              <a:t>. </a:t>
            </a:r>
            <a:r>
              <a:rPr lang="en-US" dirty="0" smtClean="0"/>
              <a:t>The </a:t>
            </a:r>
            <a:r>
              <a:rPr lang="en-US" dirty="0"/>
              <a:t>ACA caused an increasing number of insured individuals while the achievement of a reduction in healthcare costs as well as improvement in care quality is questionable.</a:t>
            </a:r>
          </a:p>
          <a:p>
            <a:r>
              <a:rPr lang="en-US" dirty="0"/>
              <a:t>In the US healthcare system, the ACA has been highly criticized because of quality, coverage, and costs, being classified as the worst in terms of impartiality, effectiveness, prices, and tangible results. Moreover, the high frequency of “un-insurance”, with patients directed to walls to care, and financial uncertainty, have increased the incidence of preventable deaths </a:t>
            </a:r>
            <a:r>
              <a:rPr lang="en-US" dirty="0" smtClean="0"/>
              <a:t>. </a:t>
            </a:r>
            <a:r>
              <a:rPr lang="en-US" dirty="0"/>
              <a:t>More specifically, the ACA is based on</a:t>
            </a:r>
            <a:r>
              <a:rPr lang="en-US" dirty="0" smtClean="0"/>
              <a:t>:</a:t>
            </a:r>
            <a:endParaRPr lang="en-US" dirty="0"/>
          </a:p>
          <a:p>
            <a:r>
              <a:rPr lang="en-US" dirty="0"/>
              <a:t>a mandate for people to have an appropriate level of health insurance</a:t>
            </a:r>
            <a:r>
              <a:rPr lang="en-US" dirty="0" smtClean="0"/>
              <a:t>;</a:t>
            </a:r>
            <a:endParaRPr lang="en-US" dirty="0"/>
          </a:p>
          <a:p>
            <a:r>
              <a:rPr lang="en-US" dirty="0"/>
              <a:t>federal subsidies for about 34 million people to contribute to health insurance payments, subsidized through Medicaid and exchanges</a:t>
            </a:r>
            <a:r>
              <a:rPr lang="en-US" dirty="0" smtClean="0"/>
              <a:t>;</a:t>
            </a:r>
            <a:endParaRPr lang="en-US" dirty="0"/>
          </a:p>
          <a:p>
            <a:r>
              <a:rPr lang="en-US" dirty="0"/>
              <a:t>regulations on the exercise of medicine.</a:t>
            </a:r>
          </a:p>
          <a:p>
            <a:endParaRPr lang="en-US" dirty="0"/>
          </a:p>
        </p:txBody>
      </p:sp>
    </p:spTree>
    <p:extLst>
      <p:ext uri="{BB962C8B-B14F-4D97-AF65-F5344CB8AC3E}">
        <p14:creationId xmlns:p14="http://schemas.microsoft.com/office/powerpoint/2010/main" xmlns="" val="938507450"/>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800" dirty="0"/>
              <a:t>The major impact of the ACA is related to the growing authority regulation of the Independent Payment Advisory Board (IPAB) and the Patient-Centered Outcomes Research Institute (PCORI), associated with discounts on medical doctor reimbursement. However, most believe that the ACA does not supplement the funds of the USA’s public or private healthcare system, suggesting an increasing deficit over a reduction</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189419886"/>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How Some Healthcare in Europe is Similar to the U.S. Healthcare System Under the Affordable Care Act</a:t>
            </a:r>
            <a:r>
              <a:rPr lang="en-US" b="1" dirty="0"/>
              <a:t/>
            </a:r>
            <a:br>
              <a:rPr lang="en-US" b="1" dirty="0"/>
            </a:br>
            <a:endParaRPr lang="en-US" dirty="0"/>
          </a:p>
        </p:txBody>
      </p:sp>
      <p:sp>
        <p:nvSpPr>
          <p:cNvPr id="5" name="Content Placeholder 4"/>
          <p:cNvSpPr>
            <a:spLocks noGrp="1"/>
          </p:cNvSpPr>
          <p:nvPr>
            <p:ph idx="1"/>
          </p:nvPr>
        </p:nvSpPr>
        <p:spPr>
          <a:xfrm>
            <a:off x="1447800" y="1905000"/>
            <a:ext cx="10212915" cy="4648200"/>
          </a:xfrm>
        </p:spPr>
        <p:txBody>
          <a:bodyPr>
            <a:normAutofit/>
          </a:bodyPr>
          <a:lstStyle/>
          <a:p>
            <a:r>
              <a:rPr lang="en-US" dirty="0"/>
              <a:t>The Netherlands and Switzerland have systems very similar to the American Affordable Care Act (ACA), in that health insurance is mandated (and strictly enforced) to all citizens, but insurance is not provided by </a:t>
            </a:r>
            <a:r>
              <a:rPr lang="en-US" dirty="0" smtClean="0"/>
              <a:t>the </a:t>
            </a:r>
            <a:r>
              <a:rPr lang="en-US" dirty="0"/>
              <a:t>government. Citizens are free to purchase insurance through whatever company they choose. Just like the ACA, insurance premiums are partially funded through subsidies provided by the government (through taxes) so that policies are truly affordable for everyone</a:t>
            </a:r>
            <a:r>
              <a:rPr lang="en-US" dirty="0" smtClean="0"/>
              <a:t>.</a:t>
            </a:r>
            <a:endParaRPr lang="en-US" dirty="0"/>
          </a:p>
          <a:p>
            <a:r>
              <a:rPr lang="en-US" dirty="0"/>
              <a:t>Because every citizen has to legally obtain health insurance, no insurer is allowed to refuse anyone for any reason. There is less regulation on supplemental policies, as they are not required by law, so it’s possible that people could be denied coverage on those policies based on health information and history</a:t>
            </a:r>
            <a:r>
              <a:rPr lang="en-US" dirty="0" smtClean="0"/>
              <a:t>.</a:t>
            </a:r>
            <a:endParaRPr lang="en-US" dirty="0"/>
          </a:p>
          <a:p>
            <a:r>
              <a:rPr lang="en-US" dirty="0"/>
              <a:t>This model means that there are some out-of-pocket costs, such as a deductible, coinsurance and copays, but the costs are nowhere near what Americans pay and the system is far simpler</a:t>
            </a:r>
            <a:r>
              <a:rPr lang="en-US" dirty="0" smtClean="0"/>
              <a:t>.</a:t>
            </a:r>
            <a:endParaRPr lang="en-US" dirty="0"/>
          </a:p>
          <a:p>
            <a:r>
              <a:rPr lang="en-US" dirty="0"/>
              <a:t>In Switzerland, </a:t>
            </a:r>
            <a:r>
              <a:rPr lang="sr-Latn-RS" dirty="0" smtClean="0"/>
              <a:t>for example, </a:t>
            </a:r>
            <a:r>
              <a:rPr lang="en-US" dirty="0" smtClean="0"/>
              <a:t>deductibles </a:t>
            </a:r>
            <a:r>
              <a:rPr lang="en-US" dirty="0"/>
              <a:t>can range from 300 Swiss Francs (CHF, currently similar in U.S. dollars) to CHF2,500 (with higher deductible plans yielding lower premiums). </a:t>
            </a:r>
          </a:p>
        </p:txBody>
      </p:sp>
    </p:spTree>
    <p:extLst>
      <p:ext uri="{BB962C8B-B14F-4D97-AF65-F5344CB8AC3E}">
        <p14:creationId xmlns:p14="http://schemas.microsoft.com/office/powerpoint/2010/main" xmlns="" val="2400238789"/>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 healthcare costs</a:t>
            </a:r>
            <a:endParaRPr lang="en-US" dirty="0"/>
          </a:p>
        </p:txBody>
      </p:sp>
      <p:sp>
        <p:nvSpPr>
          <p:cNvPr id="3" name="Content Placeholder 2"/>
          <p:cNvSpPr>
            <a:spLocks noGrp="1"/>
          </p:cNvSpPr>
          <p:nvPr>
            <p:ph idx="1"/>
          </p:nvPr>
        </p:nvSpPr>
        <p:spPr>
          <a:xfrm>
            <a:off x="304800" y="1685609"/>
            <a:ext cx="4269315" cy="4267200"/>
          </a:xfrm>
        </p:spPr>
        <p:txBody>
          <a:bodyPr>
            <a:normAutofit lnSpcReduction="10000"/>
          </a:bodyPr>
          <a:lstStyle/>
          <a:p>
            <a:r>
              <a:rPr lang="en-US" dirty="0"/>
              <a:t>Most of the healthcare spending in the USA is funded through the private sector: 28% from households, 20% from private companies. Federal funding takes 28%, and local governments pay for 17%. Most healthcare services are delivered privately, even if publicly funded. What does it mean for the state of the system? </a:t>
            </a:r>
          </a:p>
          <a:p>
            <a:r>
              <a:rPr lang="en-US" dirty="0"/>
              <a:t>It means, first and foremost, that both healthcare providers and insurers can regulate their prices, well, as they want. Which would be a good thing (in the USA, for instance, doctors get higher salaries than in Europe), if it wouldn’t mean that patients have to pay a tremendous amount of money in comparison with other developed countries to be healthy. </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574115" y="1685609"/>
            <a:ext cx="7545877" cy="4428920"/>
          </a:xfrm>
          <a:prstGeom prst="rect">
            <a:avLst/>
          </a:prstGeom>
        </p:spPr>
      </p:pic>
    </p:spTree>
    <p:extLst>
      <p:ext uri="{BB962C8B-B14F-4D97-AF65-F5344CB8AC3E}">
        <p14:creationId xmlns:p14="http://schemas.microsoft.com/office/powerpoint/2010/main" xmlns="" val="992431802"/>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47800" y="1524000"/>
            <a:ext cx="9983390" cy="2667000"/>
          </a:xfrm>
        </p:spPr>
        <p:txBody>
          <a:bodyPr/>
          <a:lstStyle/>
          <a:p>
            <a:r>
              <a:rPr lang="en-US" dirty="0"/>
              <a:t>Stories about “Don’t call the ambulance, I won’t afford it” </a:t>
            </a:r>
            <a:r>
              <a:rPr lang="en-US" dirty="0" smtClean="0"/>
              <a:t>(</a:t>
            </a:r>
            <a:r>
              <a:rPr lang="en-US" dirty="0"/>
              <a:t>only 39% of people have enough money to cover emergency visit) and about </a:t>
            </a:r>
            <a:r>
              <a:rPr lang="en-US" dirty="0">
                <a:hlinkClick r:id="rId2"/>
              </a:rPr>
              <a:t>six </a:t>
            </a:r>
            <a:r>
              <a:rPr lang="en-US" dirty="0" err="1">
                <a:hlinkClick r:id="rId2"/>
              </a:rPr>
              <a:t>litres</a:t>
            </a:r>
            <a:r>
              <a:rPr lang="en-US" dirty="0">
                <a:hlinkClick r:id="rId2"/>
              </a:rPr>
              <a:t> of saltwater</a:t>
            </a:r>
            <a:r>
              <a:rPr lang="en-US" dirty="0"/>
              <a:t> are from the USA.</a:t>
            </a:r>
          </a:p>
        </p:txBody>
      </p:sp>
      <p:sp>
        <p:nvSpPr>
          <p:cNvPr id="5" name="Text Placeholder 4"/>
          <p:cNvSpPr>
            <a:spLocks noGrp="1"/>
          </p:cNvSpPr>
          <p:nvPr>
            <p:ph type="body" idx="1"/>
          </p:nvPr>
        </p:nvSpPr>
        <p:spPr/>
        <p:txBody>
          <a:bodyPr/>
          <a:lstStyle/>
          <a:p>
            <a:endParaRPr lang="en-US"/>
          </a:p>
        </p:txBody>
      </p:sp>
      <p:pic>
        <p:nvPicPr>
          <p:cNvPr id="6" name="Picture 5"/>
          <p:cNvPicPr>
            <a:picLocks noChangeAspect="1"/>
          </p:cNvPicPr>
          <p:nvPr/>
        </p:nvPicPr>
        <p:blipFill rotWithShape="1">
          <a:blip r:embed="rId3"/>
          <a:srcRect l="25769" t="10869" r="26793" b="47827"/>
          <a:stretch/>
        </p:blipFill>
        <p:spPr>
          <a:xfrm>
            <a:off x="3962400" y="4845314"/>
            <a:ext cx="3376637" cy="1584101"/>
          </a:xfrm>
          <a:prstGeom prst="rect">
            <a:avLst/>
          </a:prstGeom>
        </p:spPr>
      </p:pic>
    </p:spTree>
    <p:extLst>
      <p:ext uri="{BB962C8B-B14F-4D97-AF65-F5344CB8AC3E}">
        <p14:creationId xmlns:p14="http://schemas.microsoft.com/office/powerpoint/2010/main" xmlns="" val="3897385824"/>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Hence it can be said that medicine and law have more in common, although at ﬁrst glance they are two separate areas of human </a:t>
            </a:r>
            <a:r>
              <a:rPr lang="en-US" dirty="0" smtClean="0"/>
              <a:t>activity.</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740690313"/>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Common challenges: waiting time, regulations, and interoperability</a:t>
            </a:r>
            <a:br>
              <a:rPr lang="en-US" b="1" dirty="0"/>
            </a:b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585936910"/>
      </p:ext>
    </p:extLst>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Waiting for an appointment time</a:t>
            </a:r>
            <a:endParaRPr lang="en-US" dirty="0"/>
          </a:p>
        </p:txBody>
      </p:sp>
      <p:sp>
        <p:nvSpPr>
          <p:cNvPr id="5" name="Content Placeholder 4"/>
          <p:cNvSpPr>
            <a:spLocks noGrp="1"/>
          </p:cNvSpPr>
          <p:nvPr>
            <p:ph idx="1"/>
          </p:nvPr>
        </p:nvSpPr>
        <p:spPr/>
        <p:txBody>
          <a:bodyPr>
            <a:normAutofit/>
          </a:bodyPr>
          <a:lstStyle/>
          <a:p>
            <a:r>
              <a:rPr lang="en-US" sz="2200" dirty="0" smtClean="0"/>
              <a:t>Universal </a:t>
            </a:r>
            <a:r>
              <a:rPr lang="en-US" sz="2200" dirty="0"/>
              <a:t>healthcare systems are often at fault at making people wait for their appointment for months. Essentially, because they are free. </a:t>
            </a:r>
            <a:endParaRPr lang="sr-Latn-RS" sz="2200" dirty="0" smtClean="0"/>
          </a:p>
          <a:p>
            <a:r>
              <a:rPr lang="en-US" sz="2200" dirty="0" smtClean="0"/>
              <a:t>But </a:t>
            </a:r>
            <a:r>
              <a:rPr lang="en-US" sz="2200" dirty="0"/>
              <a:t>that is a true story not only for European countries like </a:t>
            </a:r>
            <a:r>
              <a:rPr lang="en-US" sz="2200" dirty="0" smtClean="0"/>
              <a:t>Sweden</a:t>
            </a:r>
            <a:r>
              <a:rPr lang="sr-Latn-RS" sz="2200" dirty="0" smtClean="0"/>
              <a:t> and Serbia,</a:t>
            </a:r>
            <a:r>
              <a:rPr lang="en-US" sz="2200" dirty="0" smtClean="0"/>
              <a:t> </a:t>
            </a:r>
            <a:r>
              <a:rPr lang="en-US" sz="2200" dirty="0"/>
              <a:t>but for the USA, too: right now, there is a shortage of specialists in almost every industry</a:t>
            </a:r>
            <a:r>
              <a:rPr lang="en-US" sz="2200" dirty="0" smtClean="0"/>
              <a:t>.</a:t>
            </a:r>
            <a:endParaRPr lang="sr-Latn-RS" sz="2200" dirty="0" smtClean="0"/>
          </a:p>
          <a:p>
            <a:r>
              <a:rPr lang="en-US" sz="2200" dirty="0" smtClean="0"/>
              <a:t> </a:t>
            </a:r>
            <a:r>
              <a:rPr lang="en-US" sz="2200" dirty="0"/>
              <a:t>This challenge can be addressed through telemedicine or other digital communication methods with patients, evidence-based and clinically-supervised symptom checkers, free education for medical students, and learning &amp; development initiatives within the hospital.</a:t>
            </a:r>
          </a:p>
        </p:txBody>
      </p:sp>
    </p:spTree>
    <p:extLst>
      <p:ext uri="{BB962C8B-B14F-4D97-AF65-F5344CB8AC3E}">
        <p14:creationId xmlns:p14="http://schemas.microsoft.com/office/powerpoint/2010/main" xmlns="" val="4170937597"/>
      </p:ext>
    </p:extLst>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Regulations</a:t>
            </a:r>
            <a:endParaRPr lang="en-US" dirty="0"/>
          </a:p>
        </p:txBody>
      </p:sp>
      <p:sp>
        <p:nvSpPr>
          <p:cNvPr id="3" name="Content Placeholder 2"/>
          <p:cNvSpPr>
            <a:spLocks noGrp="1"/>
          </p:cNvSpPr>
          <p:nvPr>
            <p:ph idx="1"/>
          </p:nvPr>
        </p:nvSpPr>
        <p:spPr/>
        <p:txBody>
          <a:bodyPr>
            <a:normAutofit/>
          </a:bodyPr>
          <a:lstStyle/>
          <a:p>
            <a:r>
              <a:rPr lang="en-US" sz="2200" dirty="0" smtClean="0"/>
              <a:t>Healthcare </a:t>
            </a:r>
            <a:r>
              <a:rPr lang="en-US" sz="2200" dirty="0"/>
              <a:t>is a tidbit for cybercriminals because it connects both to money and to people’s personal data, so healthcare providers have to multiply their efforts to protect patients’ </a:t>
            </a:r>
            <a:r>
              <a:rPr lang="en-US" sz="2200" dirty="0" smtClean="0"/>
              <a:t>data.</a:t>
            </a:r>
            <a:endParaRPr lang="sr-Latn-RS" sz="2200" dirty="0" smtClean="0"/>
          </a:p>
          <a:p>
            <a:r>
              <a:rPr lang="en-US" sz="2200" dirty="0" smtClean="0"/>
              <a:t>In </a:t>
            </a:r>
            <a:r>
              <a:rPr lang="en-US" sz="2200" dirty="0"/>
              <a:t>Europe, patient data is protected by GDPR, in the </a:t>
            </a:r>
            <a:r>
              <a:rPr lang="en-US" sz="2200" dirty="0" smtClean="0"/>
              <a:t>US</a:t>
            </a:r>
            <a:r>
              <a:rPr lang="sr-Latn-RS" sz="2200" dirty="0" smtClean="0"/>
              <a:t>A</a:t>
            </a:r>
            <a:r>
              <a:rPr lang="en-US" sz="2200" dirty="0" smtClean="0"/>
              <a:t> </a:t>
            </a:r>
            <a:r>
              <a:rPr lang="en-US" sz="2200" dirty="0"/>
              <a:t>it’s HIPAA, — and countries over both continents are sometimes having a hard time to employ the necessary safeguards.</a:t>
            </a:r>
          </a:p>
        </p:txBody>
      </p:sp>
    </p:spTree>
    <p:extLst>
      <p:ext uri="{BB962C8B-B14F-4D97-AF65-F5344CB8AC3E}">
        <p14:creationId xmlns:p14="http://schemas.microsoft.com/office/powerpoint/2010/main" xmlns="" val="1368158357"/>
      </p:ext>
    </p:extLst>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Interoperability</a:t>
            </a:r>
            <a:r>
              <a:rPr lang="en-US" dirty="0" smtClean="0"/>
              <a:t> </a:t>
            </a:r>
            <a:endParaRPr lang="en-US" dirty="0"/>
          </a:p>
        </p:txBody>
      </p:sp>
      <p:sp>
        <p:nvSpPr>
          <p:cNvPr id="3" name="Content Placeholder 2"/>
          <p:cNvSpPr>
            <a:spLocks noGrp="1"/>
          </p:cNvSpPr>
          <p:nvPr>
            <p:ph idx="1"/>
          </p:nvPr>
        </p:nvSpPr>
        <p:spPr>
          <a:xfrm>
            <a:off x="1521885" y="1905000"/>
            <a:ext cx="9527115" cy="4267200"/>
          </a:xfrm>
        </p:spPr>
        <p:txBody>
          <a:bodyPr/>
          <a:lstStyle/>
          <a:p>
            <a:r>
              <a:rPr lang="en-US" dirty="0" smtClean="0"/>
              <a:t>Considering </a:t>
            </a:r>
            <a:r>
              <a:rPr lang="en-US" dirty="0"/>
              <a:t>the fact that the USA has no unified healthcare system, it has different systems to keep the patients’ data too. Which is a large obstacle, if patients, for instance, went to another state and got into an accident: the wait time between getting into the hospital and describing their patient history (if they are </a:t>
            </a:r>
            <a:r>
              <a:rPr lang="en-US" i="1" dirty="0"/>
              <a:t>capable </a:t>
            </a:r>
            <a:r>
              <a:rPr lang="en-US" dirty="0"/>
              <a:t>of describing it) is too great, and it may affect their health badly. </a:t>
            </a:r>
            <a:endParaRPr lang="sr-Latn-RS" dirty="0" smtClean="0"/>
          </a:p>
          <a:p>
            <a:r>
              <a:rPr lang="en-US" dirty="0" smtClean="0"/>
              <a:t>EU </a:t>
            </a:r>
            <a:r>
              <a:rPr lang="en-US" dirty="0"/>
              <a:t>sees the issue in the lack of interoperability, too. </a:t>
            </a:r>
            <a:r>
              <a:rPr lang="en-US" dirty="0" err="1"/>
              <a:t>eHealth</a:t>
            </a:r>
            <a:r>
              <a:rPr lang="en-US" dirty="0"/>
              <a:t> Digital Service Infrastructure started operating in January 2019: first exchanges, allowed, were </a:t>
            </a:r>
            <a:r>
              <a:rPr lang="en-US" dirty="0" err="1"/>
              <a:t>ePrescriptions</a:t>
            </a:r>
            <a:r>
              <a:rPr lang="en-US" dirty="0"/>
              <a:t> between Estonia and Finland and patients summary exchange between Luxembourg, Czech Republic, and Croatia</a:t>
            </a:r>
            <a:r>
              <a:rPr lang="en-US" dirty="0" smtClean="0"/>
              <a:t>.</a:t>
            </a:r>
            <a:endParaRPr lang="sr-Latn-RS" dirty="0" smtClean="0"/>
          </a:p>
          <a:p>
            <a:r>
              <a:rPr lang="en-US" dirty="0" smtClean="0"/>
              <a:t> </a:t>
            </a:r>
            <a:r>
              <a:rPr lang="en-US" dirty="0"/>
              <a:t>EU expects these services to be widely adopted by the end of 2021 — they are already welcomed. The United States has no solution to the interoperable system, yet, but there is hope that through industry collaboration and involvement or large tech players, it will be discovered.</a:t>
            </a:r>
          </a:p>
        </p:txBody>
      </p:sp>
    </p:spTree>
    <p:extLst>
      <p:ext uri="{BB962C8B-B14F-4D97-AF65-F5344CB8AC3E}">
        <p14:creationId xmlns:p14="http://schemas.microsoft.com/office/powerpoint/2010/main" xmlns="" val="1906367919"/>
      </p:ext>
    </p:extLst>
  </p:cSld>
  <p:clrMapOvr>
    <a:masterClrMapping/>
  </p:clrMapOvr>
  <p:transition spd="med">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74638"/>
            <a:ext cx="11125200" cy="1020762"/>
          </a:xfrm>
        </p:spPr>
        <p:txBody>
          <a:bodyPr/>
          <a:lstStyle/>
          <a:p>
            <a:r>
              <a:rPr lang="en-US" sz="1600" dirty="0"/>
              <a:t>Evidence can be found by analyzing the healthcare expenditure in the percentage of national gross domestic product (GDP) for </a:t>
            </a:r>
            <a:r>
              <a:rPr lang="en-US" sz="1600" dirty="0" err="1"/>
              <a:t>Organisation</a:t>
            </a:r>
            <a:r>
              <a:rPr lang="en-US" sz="1600" dirty="0"/>
              <a:t> for Economic Co-operation and Development (OECD) countries. In 2015, the central year of the examined period (2010–2019), OECD countries spent 9% of GDP on healthcare on average, with the United States (US) almost doubling this value, the highest rate among industrialized nations</a:t>
            </a:r>
          </a:p>
        </p:txBody>
      </p:sp>
      <p:pic>
        <p:nvPicPr>
          <p:cNvPr id="6" name="Content Placeholder 5"/>
          <p:cNvPicPr>
            <a:picLocks noGrp="1" noChangeAspect="1"/>
          </p:cNvPicPr>
          <p:nvPr>
            <p:ph idx="1"/>
          </p:nvPr>
        </p:nvPicPr>
        <p:blipFill>
          <a:blip r:embed="rId2"/>
          <a:stretch>
            <a:fillRect/>
          </a:stretch>
        </p:blipFill>
        <p:spPr>
          <a:xfrm>
            <a:off x="2827655" y="1600200"/>
            <a:ext cx="6536692" cy="4975820"/>
          </a:xfrm>
          <a:prstGeom prst="rect">
            <a:avLst/>
          </a:prstGeom>
        </p:spPr>
      </p:pic>
    </p:spTree>
    <p:extLst>
      <p:ext uri="{BB962C8B-B14F-4D97-AF65-F5344CB8AC3E}">
        <p14:creationId xmlns:p14="http://schemas.microsoft.com/office/powerpoint/2010/main" xmlns="" val="1465999396"/>
      </p:ext>
    </p:extLst>
  </p:cSld>
  <p:clrMapOvr>
    <a:masterClrMapping/>
  </p:clrMapOvr>
  <p:transition spd="med">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Pharmaceutical Spending as % of total Health Expenditure in 2019</a:t>
            </a:r>
          </a:p>
        </p:txBody>
      </p:sp>
      <p:sp>
        <p:nvSpPr>
          <p:cNvPr id="3" name="Content Placeholder 2"/>
          <p:cNvSpPr>
            <a:spLocks noGrp="1"/>
          </p:cNvSpPr>
          <p:nvPr>
            <p:ph idx="1"/>
          </p:nvPr>
        </p:nvSpPr>
        <p:spPr>
          <a:xfrm>
            <a:off x="8487822" y="1676400"/>
            <a:ext cx="3475578" cy="4267200"/>
          </a:xfrm>
        </p:spPr>
        <p:txBody>
          <a:bodyPr>
            <a:normAutofit fontScale="85000" lnSpcReduction="20000"/>
          </a:bodyPr>
          <a:lstStyle/>
          <a:p>
            <a:r>
              <a:rPr lang="en-US" dirty="0"/>
              <a:t>Since pharmaceuticals play a vital role within the panel of expenses in healthcare systems, regulation has a fundamental importance to guarantee access to new and effective medicines for patients. A regulation is often able to limit the healthcare budgets and provide the right incentives to manufacturers to develop new generations of drugs. Among OECD countries, the spending on retail pharmaceuticals represents a large part of healthcare costs. It is ranked second after inpatient and outpatient care. In 2019, it accounted for more than a sixth (15%) of health expenditure on average without considering the spending on pharmaceuticals in </a:t>
            </a:r>
            <a:r>
              <a:rPr lang="en-US" dirty="0" smtClean="0"/>
              <a:t>hospitals. </a:t>
            </a:r>
            <a:r>
              <a:rPr lang="en-US" dirty="0"/>
              <a:t>In the past decade, the pharmaceutical market has increased at a slower pace than before, due to patent expiries of several blockbuster drugs and the economic crisis, which also influenced the national health cost-containment policies</a:t>
            </a:r>
          </a:p>
        </p:txBody>
      </p:sp>
      <p:pic>
        <p:nvPicPr>
          <p:cNvPr id="5" name="Picture 4"/>
          <p:cNvPicPr>
            <a:picLocks noChangeAspect="1"/>
          </p:cNvPicPr>
          <p:nvPr/>
        </p:nvPicPr>
        <p:blipFill>
          <a:blip r:embed="rId2"/>
          <a:stretch>
            <a:fillRect/>
          </a:stretch>
        </p:blipFill>
        <p:spPr>
          <a:xfrm>
            <a:off x="228600" y="1676400"/>
            <a:ext cx="8259222" cy="3870476"/>
          </a:xfrm>
          <a:prstGeom prst="rect">
            <a:avLst/>
          </a:prstGeom>
        </p:spPr>
      </p:pic>
    </p:spTree>
    <p:extLst>
      <p:ext uri="{BB962C8B-B14F-4D97-AF65-F5344CB8AC3E}">
        <p14:creationId xmlns:p14="http://schemas.microsoft.com/office/powerpoint/2010/main" xmlns="" val="1379988483"/>
      </p:ext>
    </p:extLst>
  </p:cSld>
  <p:clrMapOvr>
    <a:masterClrMapping/>
  </p:clrMapOvr>
  <p:transition spd="med">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sr-Latn-RS" dirty="0" smtClean="0"/>
              <a:t>THANK YOU FOR YOUR ATTENTION!</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2266965230"/>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Human life and health are undoubtedly values of utmost importance and priceless. </a:t>
            </a:r>
            <a:r>
              <a:rPr lang="en-US" dirty="0" smtClean="0"/>
              <a:t/>
            </a:r>
            <a:br>
              <a:rPr lang="en-US" dirty="0" smtClean="0"/>
            </a:br>
            <a:r>
              <a:rPr lang="en-US" dirty="0" smtClean="0"/>
              <a:t>If </a:t>
            </a:r>
            <a:r>
              <a:rPr lang="en-US" dirty="0"/>
              <a:t>we were </a:t>
            </a:r>
            <a:r>
              <a:rPr lang="en-US" dirty="0" smtClean="0"/>
              <a:t>to </a:t>
            </a:r>
            <a:r>
              <a:rPr lang="en-US" dirty="0"/>
              <a:t>draw parallels, it would be difficult for some other legal science to be more </a:t>
            </a:r>
            <a:r>
              <a:rPr lang="en-US" dirty="0" smtClean="0"/>
              <a:t>essential </a:t>
            </a:r>
            <a:r>
              <a:rPr lang="en-US" dirty="0"/>
              <a:t>to jurists than medical law.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26402975"/>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Legislative activities on health in Serbia</a:t>
            </a:r>
            <a:endParaRPr lang="en-US" dirty="0"/>
          </a:p>
        </p:txBody>
      </p:sp>
      <p:sp>
        <p:nvSpPr>
          <p:cNvPr id="5" name="Content Placeholder 4"/>
          <p:cNvSpPr>
            <a:spLocks noGrp="1"/>
          </p:cNvSpPr>
          <p:nvPr>
            <p:ph idx="1"/>
          </p:nvPr>
        </p:nvSpPr>
        <p:spPr>
          <a:xfrm>
            <a:off x="1521885" y="1905000"/>
            <a:ext cx="10060515" cy="4267200"/>
          </a:xfrm>
        </p:spPr>
        <p:txBody>
          <a:bodyPr/>
          <a:lstStyle/>
          <a:p>
            <a:r>
              <a:rPr lang="en-US" sz="2200" dirty="0"/>
              <a:t>Generally, the </a:t>
            </a:r>
            <a:r>
              <a:rPr lang="sr-Latn-RS" sz="2200" dirty="0" smtClean="0"/>
              <a:t>„</a:t>
            </a:r>
            <a:r>
              <a:rPr lang="en-US" sz="2200" dirty="0" smtClean="0"/>
              <a:t>health lawyers</a:t>
            </a:r>
            <a:r>
              <a:rPr lang="sr-Latn-RS" sz="2200" dirty="0" smtClean="0"/>
              <a:t>“</a:t>
            </a:r>
            <a:r>
              <a:rPr lang="en-US" sz="2200" dirty="0" smtClean="0"/>
              <a:t> </a:t>
            </a:r>
            <a:r>
              <a:rPr lang="en-US" sz="2200" dirty="0"/>
              <a:t>in Serbia always aspire </a:t>
            </a:r>
            <a:r>
              <a:rPr lang="en-US" sz="2200" dirty="0">
                <a:solidFill>
                  <a:srgbClr val="FF0000"/>
                </a:solidFill>
              </a:rPr>
              <a:t>to achieve the goal that the regulations of health providers’ rights and the rights of patients should be better established and more consistent. </a:t>
            </a:r>
            <a:endParaRPr lang="sr-Latn-RS" sz="2200" dirty="0" smtClean="0">
              <a:solidFill>
                <a:srgbClr val="FF0000"/>
              </a:solidFill>
            </a:endParaRPr>
          </a:p>
          <a:p>
            <a:r>
              <a:rPr lang="en-US" sz="2200" dirty="0" smtClean="0"/>
              <a:t>The </a:t>
            </a:r>
            <a:r>
              <a:rPr lang="en-US" sz="2200" dirty="0"/>
              <a:t>legislative activities are taken as a continuous process, because “life” always goes ahead of the “law,” and that some of the accepted solutions require veriﬁcation in daily practice. We should bear in mind</a:t>
            </a:r>
            <a:r>
              <a:rPr lang="en-US" sz="2200" dirty="0" smtClean="0"/>
              <a:t>:</a:t>
            </a:r>
            <a:endParaRPr lang="en-US" sz="2200" dirty="0"/>
          </a:p>
          <a:p>
            <a:pPr lvl="0"/>
            <a:r>
              <a:rPr lang="en-US" sz="2200" dirty="0"/>
              <a:t>the normative aspect (the state law, the branch law, the relation between medical ethics rules and legal norms);</a:t>
            </a:r>
          </a:p>
          <a:p>
            <a:pPr lvl="0"/>
            <a:r>
              <a:rPr lang="en-US" sz="2200" dirty="0"/>
              <a:t>the aspect of the implementation (professional standards, legal standards, </a:t>
            </a:r>
            <a:r>
              <a:rPr lang="en-US" sz="2200" dirty="0" smtClean="0"/>
              <a:t>respecting </a:t>
            </a:r>
            <a:r>
              <a:rPr lang="en-US" sz="2200" dirty="0"/>
              <a:t>the rights and duties);</a:t>
            </a:r>
          </a:p>
          <a:p>
            <a:pPr lvl="0"/>
            <a:r>
              <a:rPr lang="en-US" sz="2200" dirty="0"/>
              <a:t>the aspect of liability (criminal, civil, disciplinary, liability insurance).</a:t>
            </a:r>
          </a:p>
          <a:p>
            <a:endParaRPr lang="en-US" dirty="0"/>
          </a:p>
        </p:txBody>
      </p:sp>
    </p:spTree>
    <p:extLst>
      <p:ext uri="{BB962C8B-B14F-4D97-AF65-F5344CB8AC3E}">
        <p14:creationId xmlns:p14="http://schemas.microsoft.com/office/powerpoint/2010/main" xmlns="" val="497123757"/>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Health legislation </a:t>
            </a:r>
            <a:r>
              <a:rPr lang="sr-Latn-RS" dirty="0"/>
              <a:t>t</a:t>
            </a:r>
            <a:r>
              <a:rPr lang="en-US" dirty="0" err="1" smtClean="0"/>
              <a:t>endencies</a:t>
            </a:r>
            <a:r>
              <a:rPr lang="en-US" dirty="0" smtClean="0"/>
              <a:t> in Serbia and world</a:t>
            </a:r>
            <a:endParaRPr lang="en-US" dirty="0"/>
          </a:p>
        </p:txBody>
      </p:sp>
      <p:sp>
        <p:nvSpPr>
          <p:cNvPr id="3" name="Content Placeholder 2"/>
          <p:cNvSpPr>
            <a:spLocks noGrp="1"/>
          </p:cNvSpPr>
          <p:nvPr>
            <p:ph idx="1"/>
          </p:nvPr>
        </p:nvSpPr>
        <p:spPr>
          <a:xfrm>
            <a:off x="1521885" y="1905000"/>
            <a:ext cx="9527115" cy="4267200"/>
          </a:xfrm>
        </p:spPr>
        <p:txBody>
          <a:bodyPr>
            <a:normAutofit lnSpcReduction="10000"/>
          </a:bodyPr>
          <a:lstStyle/>
          <a:p>
            <a:r>
              <a:rPr lang="en-US" sz="2200" dirty="0"/>
              <a:t>Regarding some areas of health </a:t>
            </a:r>
            <a:r>
              <a:rPr lang="en-US" sz="2200" dirty="0" smtClean="0"/>
              <a:t>l</a:t>
            </a:r>
            <a:r>
              <a:rPr lang="sr-Latn-RS" sz="2200" dirty="0" smtClean="0"/>
              <a:t>egislation</a:t>
            </a:r>
            <a:r>
              <a:rPr lang="en-US" sz="2200" dirty="0" smtClean="0"/>
              <a:t> </a:t>
            </a:r>
            <a:r>
              <a:rPr lang="en-US" sz="2200" dirty="0"/>
              <a:t>in Serbia, the situation is much better than in the past. The importance of medical law is understood better these days. Work is not a simple decision from the legal point of view in this area, but the permanent monitoring and shaping legislation that will follow the European and the world’s tendencies in medical and health law in general. </a:t>
            </a:r>
            <a:endParaRPr lang="en-US" sz="2200" dirty="0" smtClean="0"/>
          </a:p>
          <a:p>
            <a:r>
              <a:rPr lang="en-US" sz="2200" dirty="0" smtClean="0"/>
              <a:t>At </a:t>
            </a:r>
            <a:r>
              <a:rPr lang="en-US" sz="2200" dirty="0"/>
              <a:t>this point, there is a necessity to support the process of implementation and evaluation of adopted regulations in this matter. In the past decades numerous issues of medical law in Serbia have been arranged, but they still need to be modernized giving them a new sense (e.g., </a:t>
            </a:r>
            <a:r>
              <a:rPr lang="en-US" sz="2200" dirty="0" smtClean="0"/>
              <a:t>abortion</a:t>
            </a:r>
            <a:r>
              <a:rPr lang="en-US" sz="2200" dirty="0"/>
              <a:t>), while in some other areas there are non-regulated issues, particularly </a:t>
            </a:r>
            <a:r>
              <a:rPr lang="en-US" sz="2200" dirty="0" smtClean="0"/>
              <a:t>concerning </a:t>
            </a:r>
            <a:r>
              <a:rPr lang="en-US" sz="2200" dirty="0"/>
              <a:t>special medical procedures (e.g., sterilization, transsexual intervention, gene therapy, medical experiments, medical contract, liability insurance), some of them are not yet functional (e.g., the mechanisms of protecting and advocating the patient’s rights).</a:t>
            </a:r>
          </a:p>
          <a:p>
            <a:endParaRPr lang="en-US" dirty="0"/>
          </a:p>
        </p:txBody>
      </p:sp>
    </p:spTree>
    <p:extLst>
      <p:ext uri="{BB962C8B-B14F-4D97-AF65-F5344CB8AC3E}">
        <p14:creationId xmlns:p14="http://schemas.microsoft.com/office/powerpoint/2010/main" xmlns="" val="913289353"/>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810" y="274638"/>
            <a:ext cx="9983389" cy="1020762"/>
          </a:xfrm>
        </p:spPr>
        <p:txBody>
          <a:bodyPr/>
          <a:lstStyle/>
          <a:p>
            <a:r>
              <a:rPr lang="en-US" dirty="0" smtClean="0"/>
              <a:t>Useful links for healthcare legislation in Serbia and EU</a:t>
            </a:r>
            <a:endParaRPr lang="en-US" dirty="0"/>
          </a:p>
        </p:txBody>
      </p:sp>
      <p:sp>
        <p:nvSpPr>
          <p:cNvPr id="3" name="Content Placeholder 2"/>
          <p:cNvSpPr>
            <a:spLocks noGrp="1"/>
          </p:cNvSpPr>
          <p:nvPr>
            <p:ph idx="1"/>
          </p:nvPr>
        </p:nvSpPr>
        <p:spPr/>
        <p:txBody>
          <a:bodyPr/>
          <a:lstStyle/>
          <a:p>
            <a:r>
              <a:rPr lang="en-US" dirty="0">
                <a:hlinkClick r:id="rId2"/>
              </a:rPr>
              <a:t>https://</a:t>
            </a:r>
            <a:r>
              <a:rPr lang="en-US" dirty="0" smtClean="0">
                <a:hlinkClick r:id="rId2"/>
              </a:rPr>
              <a:t>www.srbija.gov.rs/tekst/en/130144/constitution-of-serbia.php</a:t>
            </a:r>
          </a:p>
          <a:p>
            <a:r>
              <a:rPr lang="en-US" dirty="0">
                <a:hlinkClick r:id="rId2"/>
              </a:rPr>
              <a:t>https://www.propisi.pravno-informacioni-sistem.rs/?</a:t>
            </a:r>
            <a:r>
              <a:rPr lang="en-US" dirty="0" smtClean="0">
                <a:hlinkClick r:id="rId2"/>
              </a:rPr>
              <a:t>lang=en</a:t>
            </a:r>
          </a:p>
          <a:p>
            <a:r>
              <a:rPr lang="en-US" dirty="0">
                <a:hlinkClick r:id="rId2"/>
              </a:rPr>
              <a:t>http://www.parlament.gov.rs/acts/adopted-laws/adopted-laws.628.html</a:t>
            </a:r>
            <a:endParaRPr lang="en-US" dirty="0" smtClean="0">
              <a:hlinkClick r:id="rId2"/>
            </a:endParaRPr>
          </a:p>
          <a:p>
            <a:r>
              <a:rPr lang="en-US" dirty="0" smtClean="0">
                <a:hlinkClick r:id="rId2"/>
              </a:rPr>
              <a:t>https</a:t>
            </a:r>
            <a:r>
              <a:rPr lang="en-US" dirty="0">
                <a:hlinkClick r:id="rId2"/>
              </a:rPr>
              <a:t>://</a:t>
            </a:r>
            <a:r>
              <a:rPr lang="en-US" dirty="0" smtClean="0">
                <a:hlinkClick r:id="rId2"/>
              </a:rPr>
              <a:t>www.srbija.gov.rs/tekst/en/129905/health-insurance.php</a:t>
            </a:r>
            <a:endParaRPr lang="en-US" dirty="0" smtClean="0"/>
          </a:p>
          <a:p>
            <a:r>
              <a:rPr lang="en-US" dirty="0">
                <a:hlinkClick r:id="rId3"/>
              </a:rPr>
              <a:t>https://</a:t>
            </a:r>
            <a:r>
              <a:rPr lang="en-US" dirty="0" smtClean="0">
                <a:hlinkClick r:id="rId3"/>
              </a:rPr>
              <a:t>extranet.who.int/mindbank/collection/who</a:t>
            </a:r>
            <a:endParaRPr lang="en-US" dirty="0" smtClean="0"/>
          </a:p>
          <a:p>
            <a:r>
              <a:rPr lang="en-US" dirty="0">
                <a:hlinkClick r:id="rId4"/>
              </a:rPr>
              <a:t>https://www.echr.coe.int</a:t>
            </a:r>
            <a:r>
              <a:rPr lang="en-US" dirty="0" smtClean="0">
                <a:hlinkClick r:id="rId4"/>
              </a:rPr>
              <a:t>/</a:t>
            </a:r>
            <a:endParaRPr lang="en-US" dirty="0" smtClean="0"/>
          </a:p>
          <a:p>
            <a:endParaRPr lang="en-US" dirty="0" smtClean="0"/>
          </a:p>
          <a:p>
            <a:endParaRPr lang="en-US" dirty="0"/>
          </a:p>
        </p:txBody>
      </p:sp>
    </p:spTree>
    <p:extLst>
      <p:ext uri="{BB962C8B-B14F-4D97-AF65-F5344CB8AC3E}">
        <p14:creationId xmlns:p14="http://schemas.microsoft.com/office/powerpoint/2010/main" xmlns="" val="3278415024"/>
      </p:ext>
    </p:extLst>
  </p:cSld>
  <p:clrMapOvr>
    <a:masterClrMapping/>
  </p:clrMapOvr>
  <p:transition spd="med">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xmlns="" name="TF00001018.potx" id="{D19C2884-2C55-4C1A-A5C2-5D03FF1F35A4}" vid="{5F7A9C6A-558C-4654-B762-2F22BC904F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772</TotalTime>
  <Words>7974</Words>
  <Application>Microsoft Office PowerPoint</Application>
  <PresentationFormat>Custom</PresentationFormat>
  <Paragraphs>172</Paragraphs>
  <Slides>56</Slides>
  <Notes>1</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Chalkboard 16x9</vt:lpstr>
      <vt:lpstr>DIFFERENCES IN THE HEALTH LEGISLATION OF SERBIA AND OTHER COUNTRIES OF THE WORLD </vt:lpstr>
      <vt:lpstr>Medicine does not recognize state borders. It is universal and serves the entire humanity. </vt:lpstr>
      <vt:lpstr>Medical law strives for universality.  The ﬁrst codiﬁcation began several decades ago among the countries of North Europe. It was the best realization of the connections between medicine and law. </vt:lpstr>
      <vt:lpstr>Medical law</vt:lpstr>
      <vt:lpstr>Hence it can be said that medicine and law have more in common, although at ﬁrst glance they are two separate areas of human activity.</vt:lpstr>
      <vt:lpstr>Human life and health are undoubtedly values of utmost importance and priceless.  If we were to draw parallels, it would be difficult for some other legal science to be more essential to jurists than medical law. </vt:lpstr>
      <vt:lpstr>Legislative activities on health in Serbia</vt:lpstr>
      <vt:lpstr>Health legislation tendencies in Serbia and world</vt:lpstr>
      <vt:lpstr>Useful links for healthcare legislation in Serbia and EU</vt:lpstr>
      <vt:lpstr>Regulation of the Health Care System in Serbia</vt:lpstr>
      <vt:lpstr>Human rights</vt:lpstr>
      <vt:lpstr>Regulation of the health system</vt:lpstr>
      <vt:lpstr>In the ﬁeld of specialized health care, a number of laws in this particular ﬁeld are also in existence </vt:lpstr>
      <vt:lpstr>Wider legal framework comprehends European Human Rights Law. The goals of the European Convention on Human Rights and Biomedicine, European Charter on Patients’ Rights, and numerous related directives, are to guarantee a high level of the protection of people’s health. The EU, together with supranational legislation, regards privacy as a fundamental requirement under the law.</vt:lpstr>
      <vt:lpstr>The European Court of Human Rights (ECHR or ECtHR), also known as the Strasbourg Court, is an international court of the Council of Europe which interprets the European Convention on Human Rights.  The court hears applications alleging that a contracting state has breached one or more of the human rights enumerated in the convention or its optional protocols to which a member state is a party. The court is based in Strasbourg, France. </vt:lpstr>
      <vt:lpstr>European Court of Human Rights </vt:lpstr>
      <vt:lpstr>European Court of Human Rights cases on health-related rights</vt:lpstr>
      <vt:lpstr>CASE 1: Hristozov and Others v. Bulgaria , 13.11.2012 Access to experimental treatment or drug </vt:lpstr>
      <vt:lpstr>CASE 2: Durisotto v. Italy, 6 May 2014  (decision on the admissibility)</vt:lpstr>
      <vt:lpstr>CASE 3: K.H. and Others v. Slovakia (application no. 32881/04), 28 April 2009  Access to personal medical records </vt:lpstr>
      <vt:lpstr> CASE 4: Center of Legal Resources on behalf of Valentin Câmpeanu v. Romania , 17 July 2014 (Grand Chamber)  Alleged failure to provide adequate medical care </vt:lpstr>
      <vt:lpstr>CASE 5: Traskunova v. Russia, 30 August 2022  Clinical trial of new medicine </vt:lpstr>
      <vt:lpstr>     CASE 6: Vavřička and Others v. Czech Republic  8 April 2021 (Grand Chamber)  Compulsory childhood vaccination </vt:lpstr>
      <vt:lpstr>CASE 7:De Kok v. the Netherlands  26 April 2022 (decision on the admissibility) Compulsory health insurance </vt:lpstr>
      <vt:lpstr>CASE 8:Diennet v. France  26 September 1995  Disciplinary proceedings against health professionals </vt:lpstr>
      <vt:lpstr>CASE 9: Azzaqui v. the Netherlands  30 May 2023 Deportation of seriously ill person</vt:lpstr>
      <vt:lpstr>CASE 10:Jalloh v. Germany  11 July 2006 (Grand Chamber)  Forcible medical intervention or treatment </vt:lpstr>
      <vt:lpstr>Financing of the Health Care System: DIFFERENCES IN LEGISLATION BETWEEN SERBIA, EU AND USA</vt:lpstr>
      <vt:lpstr>Health does not have a price, but it has some costs.   Healthcare systems take a fundamental role in countries to guarantee equal access to basic and advanced services for the entire population, improving welfare and the general quality of life.</vt:lpstr>
      <vt:lpstr>The major difference: who pays for healthcare in the USA and in Europe   An essential of affordability and accessibility of healthcare services, the question of payment is solved differently by Europe and the USA. </vt:lpstr>
      <vt:lpstr>Financing of the Health Care System in Serbia</vt:lpstr>
      <vt:lpstr>Funding healthcare</vt:lpstr>
      <vt:lpstr>For extending public services, a health care institution, as a public resources user, obtains its operating assets from public revenues as follows:</vt:lpstr>
      <vt:lpstr>Charges</vt:lpstr>
      <vt:lpstr>The fee for the provided emergency medical care</vt:lpstr>
      <vt:lpstr>Slide 36</vt:lpstr>
      <vt:lpstr> The rights under mandatory health insurance are: the right to health care, the right to salary reimbursement during the insurer’s temporary inability to work (salary reimbursement) and the right to reimbursement of travel costs in relation to the use of health care services (travel costs reimbursement). </vt:lpstr>
      <vt:lpstr>Foreign citizens and urgent medical care</vt:lpstr>
      <vt:lpstr>European healthcare universal systems  </vt:lpstr>
      <vt:lpstr>The types of universal systems in Europe are:  </vt:lpstr>
      <vt:lpstr>Germany healthcare system funding</vt:lpstr>
      <vt:lpstr>How Healthcare in Europe Works </vt:lpstr>
      <vt:lpstr>The Infamous “Single-Payer” System </vt:lpstr>
      <vt:lpstr>American hybrid healthcare system  </vt:lpstr>
      <vt:lpstr>The Affordable Care Act (ACA) </vt:lpstr>
      <vt:lpstr>The major impact of the ACA is related to the growing authority regulation of the Independent Payment Advisory Board (IPAB) and the Patient-Centered Outcomes Research Institute (PCORI), associated with discounts on medical doctor reimbursement. However, most believe that the ACA does not supplement the funds of the USA’s public or private healthcare system, suggesting an increasing deficit over a reduction</vt:lpstr>
      <vt:lpstr>How Some Healthcare in Europe is Similar to the U.S. Healthcare System Under the Affordable Care Act </vt:lpstr>
      <vt:lpstr>USA healthcare costs</vt:lpstr>
      <vt:lpstr>Stories about “Don’t call the ambulance, I won’t afford it” (only 39% of people have enough money to cover emergency visit) and about six litres of saltwater are from the USA.</vt:lpstr>
      <vt:lpstr>Common challenges: waiting time, regulations, and interoperability </vt:lpstr>
      <vt:lpstr>Waiting for an appointment time</vt:lpstr>
      <vt:lpstr>Regulations</vt:lpstr>
      <vt:lpstr>Interoperability </vt:lpstr>
      <vt:lpstr>Evidence can be found by analyzing the healthcare expenditure in the percentage of national gross domestic product (GDP) for Organisation for Economic Co-operation and Development (OECD) countries. In 2015, the central year of the examined period (2010–2019), OECD countries spent 9% of GDP on healthcare on average, with the United States (US) almost doubling this value, the highest rate among industrialized nations</vt:lpstr>
      <vt:lpstr>Pharmaceutical Spending as % of total Health Expenditure in 2019</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LAW ON THE HEALTHCARE - HEALTHCARE RIGHTS, HEALTHCARE PARTICIPANTS, HEALTHCARE field </dc:title>
  <dc:creator>Tina</dc:creator>
  <cp:lastModifiedBy>Milanče Sin</cp:lastModifiedBy>
  <cp:revision>234</cp:revision>
  <dcterms:created xsi:type="dcterms:W3CDTF">2017-12-03T22:12:24Z</dcterms:created>
  <dcterms:modified xsi:type="dcterms:W3CDTF">2024-02-12T13:37:26Z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2016-03-07T00:00:00Z</vt:filetime>
  </property>
  <property fmtid="{D5CDD505-2E9C-101B-9397-08002B2CF9AE}" pid="3" name="Creator">
    <vt:lpwstr>Acrobat PDFMaker 11 for PowerPoint</vt:lpwstr>
  </property>
  <property fmtid="{D5CDD505-2E9C-101B-9397-08002B2CF9AE}" pid="4" name="LastSaved">
    <vt:filetime>2017-12-03T00:00:00Z</vt:filetime>
  </property>
</Properties>
</file>